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sldIdLst>
    <p:sldId id="272" r:id="rId4"/>
    <p:sldId id="258" r:id="rId5"/>
    <p:sldId id="317" r:id="rId6"/>
    <p:sldId id="259" r:id="rId7"/>
    <p:sldId id="318" r:id="rId8"/>
    <p:sldId id="260" r:id="rId9"/>
    <p:sldId id="319" r:id="rId10"/>
    <p:sldId id="261" r:id="rId11"/>
    <p:sldId id="320" r:id="rId12"/>
    <p:sldId id="321" r:id="rId13"/>
    <p:sldId id="262" r:id="rId14"/>
    <p:sldId id="322" r:id="rId15"/>
    <p:sldId id="323" r:id="rId16"/>
    <p:sldId id="324" r:id="rId17"/>
    <p:sldId id="265" r:id="rId18"/>
    <p:sldId id="278" r:id="rId19"/>
    <p:sldId id="263" r:id="rId20"/>
    <p:sldId id="306" r:id="rId21"/>
    <p:sldId id="307" r:id="rId22"/>
    <p:sldId id="280" r:id="rId23"/>
    <p:sldId id="305" r:id="rId24"/>
    <p:sldId id="267" r:id="rId25"/>
    <p:sldId id="308" r:id="rId26"/>
    <p:sldId id="309" r:id="rId27"/>
    <p:sldId id="310" r:id="rId28"/>
    <p:sldId id="311" r:id="rId29"/>
    <p:sldId id="312" r:id="rId30"/>
    <p:sldId id="313" r:id="rId31"/>
    <p:sldId id="314" r:id="rId32"/>
    <p:sldId id="315" r:id="rId33"/>
    <p:sldId id="316" r:id="rId34"/>
    <p:sldId id="268" r:id="rId35"/>
    <p:sldId id="325" r:id="rId36"/>
    <p:sldId id="282" r:id="rId37"/>
    <p:sldId id="270" r:id="rId38"/>
    <p:sldId id="283" r:id="rId39"/>
    <p:sldId id="289" r:id="rId40"/>
    <p:sldId id="290" r:id="rId41"/>
    <p:sldId id="291" r:id="rId42"/>
    <p:sldId id="292" r:id="rId43"/>
    <p:sldId id="294" r:id="rId44"/>
    <p:sldId id="293" r:id="rId45"/>
    <p:sldId id="295" r:id="rId46"/>
    <p:sldId id="286" r:id="rId47"/>
    <p:sldId id="297" r:id="rId48"/>
    <p:sldId id="287" r:id="rId49"/>
    <p:sldId id="288" r:id="rId50"/>
    <p:sldId id="298" r:id="rId51"/>
    <p:sldId id="299" r:id="rId52"/>
    <p:sldId id="300" r:id="rId53"/>
    <p:sldId id="302" r:id="rId54"/>
    <p:sldId id="303" r:id="rId55"/>
    <p:sldId id="304" r:id="rId56"/>
    <p:sldId id="301" r:id="rId57"/>
    <p:sldId id="27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1"/>
          <p:cNvSpPr/>
          <p:nvPr userDrawn="1"/>
        </p:nvSpPr>
        <p:spPr>
          <a:xfrm>
            <a:off x="1401178" y="3187126"/>
            <a:ext cx="5683364" cy="2357648"/>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8108612"/>
              <a:gd name="connsiteY0" fmla="*/ 21296 h 6963420"/>
              <a:gd name="connsiteX1" fmla="*/ 8108612 w 8108612"/>
              <a:gd name="connsiteY1" fmla="*/ 0 h 6963420"/>
              <a:gd name="connsiteX2" fmla="*/ 1117601 w 8108612"/>
              <a:gd name="connsiteY2" fmla="*/ 6919877 h 6963420"/>
              <a:gd name="connsiteX3" fmla="*/ 0 w 8108612"/>
              <a:gd name="connsiteY3" fmla="*/ 6963420 h 6963420"/>
              <a:gd name="connsiteX4" fmla="*/ 0 w 8108612"/>
              <a:gd name="connsiteY4" fmla="*/ 21296 h 6963420"/>
              <a:gd name="connsiteX0" fmla="*/ 0 w 8108612"/>
              <a:gd name="connsiteY0" fmla="*/ 21296 h 6963420"/>
              <a:gd name="connsiteX1" fmla="*/ 8108612 w 8108612"/>
              <a:gd name="connsiteY1" fmla="*/ 0 h 6963420"/>
              <a:gd name="connsiteX2" fmla="*/ 4380909 w 8108612"/>
              <a:gd name="connsiteY2" fmla="*/ 6941172 h 6963420"/>
              <a:gd name="connsiteX3" fmla="*/ 0 w 8108612"/>
              <a:gd name="connsiteY3" fmla="*/ 6963420 h 6963420"/>
              <a:gd name="connsiteX4" fmla="*/ 0 w 8108612"/>
              <a:gd name="connsiteY4" fmla="*/ 21296 h 6963420"/>
              <a:gd name="connsiteX0" fmla="*/ 0 w 8108612"/>
              <a:gd name="connsiteY0" fmla="*/ 21296 h 6966727"/>
              <a:gd name="connsiteX1" fmla="*/ 8108612 w 8108612"/>
              <a:gd name="connsiteY1" fmla="*/ 0 h 6966727"/>
              <a:gd name="connsiteX2" fmla="*/ 4380909 w 8108612"/>
              <a:gd name="connsiteY2" fmla="*/ 6966727 h 6966727"/>
              <a:gd name="connsiteX3" fmla="*/ 0 w 8108612"/>
              <a:gd name="connsiteY3" fmla="*/ 6963420 h 6966727"/>
              <a:gd name="connsiteX4" fmla="*/ 0 w 8108612"/>
              <a:gd name="connsiteY4" fmla="*/ 21296 h 6966727"/>
              <a:gd name="connsiteX0" fmla="*/ 0 w 8108612"/>
              <a:gd name="connsiteY0" fmla="*/ 21296 h 6966727"/>
              <a:gd name="connsiteX1" fmla="*/ 8108612 w 8108612"/>
              <a:gd name="connsiteY1" fmla="*/ 0 h 6966727"/>
              <a:gd name="connsiteX2" fmla="*/ 4847853 w 8108612"/>
              <a:gd name="connsiteY2" fmla="*/ 6966727 h 6966727"/>
              <a:gd name="connsiteX3" fmla="*/ 0 w 8108612"/>
              <a:gd name="connsiteY3" fmla="*/ 6963420 h 6966727"/>
              <a:gd name="connsiteX4" fmla="*/ 0 w 8108612"/>
              <a:gd name="connsiteY4" fmla="*/ 21296 h 6966727"/>
              <a:gd name="connsiteX0" fmla="*/ 0 w 7241431"/>
              <a:gd name="connsiteY0" fmla="*/ 21296 h 6966727"/>
              <a:gd name="connsiteX1" fmla="*/ 7241431 w 7241431"/>
              <a:gd name="connsiteY1" fmla="*/ 0 h 6966727"/>
              <a:gd name="connsiteX2" fmla="*/ 4847853 w 7241431"/>
              <a:gd name="connsiteY2" fmla="*/ 6966727 h 6966727"/>
              <a:gd name="connsiteX3" fmla="*/ 0 w 7241431"/>
              <a:gd name="connsiteY3" fmla="*/ 6963420 h 6966727"/>
              <a:gd name="connsiteX4" fmla="*/ 0 w 7241431"/>
              <a:gd name="connsiteY4" fmla="*/ 21296 h 6966727"/>
              <a:gd name="connsiteX0" fmla="*/ 0 w 7308137"/>
              <a:gd name="connsiteY0" fmla="*/ 21296 h 6966727"/>
              <a:gd name="connsiteX1" fmla="*/ 7308137 w 7308137"/>
              <a:gd name="connsiteY1" fmla="*/ 0 h 6966727"/>
              <a:gd name="connsiteX2" fmla="*/ 4847853 w 7308137"/>
              <a:gd name="connsiteY2" fmla="*/ 6966727 h 6966727"/>
              <a:gd name="connsiteX3" fmla="*/ 0 w 7308137"/>
              <a:gd name="connsiteY3" fmla="*/ 6963420 h 6966727"/>
              <a:gd name="connsiteX4" fmla="*/ 0 w 7308137"/>
              <a:gd name="connsiteY4" fmla="*/ 21296 h 6966727"/>
              <a:gd name="connsiteX0" fmla="*/ 0 w 7308137"/>
              <a:gd name="connsiteY0" fmla="*/ 21296 h 6966727"/>
              <a:gd name="connsiteX1" fmla="*/ 7308137 w 7308137"/>
              <a:gd name="connsiteY1" fmla="*/ 0 h 6966727"/>
              <a:gd name="connsiteX2" fmla="*/ 4794489 w 7308137"/>
              <a:gd name="connsiteY2" fmla="*/ 6966727 h 6966727"/>
              <a:gd name="connsiteX3" fmla="*/ 0 w 7308137"/>
              <a:gd name="connsiteY3" fmla="*/ 6963420 h 6966727"/>
              <a:gd name="connsiteX4" fmla="*/ 0 w 7308137"/>
              <a:gd name="connsiteY4" fmla="*/ 21296 h 6966727"/>
              <a:gd name="connsiteX0" fmla="*/ 0 w 7308137"/>
              <a:gd name="connsiteY0" fmla="*/ 21296 h 6997015"/>
              <a:gd name="connsiteX1" fmla="*/ 7308137 w 7308137"/>
              <a:gd name="connsiteY1" fmla="*/ 0 h 6997015"/>
              <a:gd name="connsiteX2" fmla="*/ 4834513 w 7308137"/>
              <a:gd name="connsiteY2" fmla="*/ 6997015 h 6997015"/>
              <a:gd name="connsiteX3" fmla="*/ 0 w 7308137"/>
              <a:gd name="connsiteY3" fmla="*/ 6963420 h 6997015"/>
              <a:gd name="connsiteX4" fmla="*/ 0 w 7308137"/>
              <a:gd name="connsiteY4" fmla="*/ 21296 h 6997015"/>
              <a:gd name="connsiteX0" fmla="*/ 0 w 7281455"/>
              <a:gd name="connsiteY0" fmla="*/ 21296 h 6997015"/>
              <a:gd name="connsiteX1" fmla="*/ 7281455 w 7281455"/>
              <a:gd name="connsiteY1" fmla="*/ 0 h 6997015"/>
              <a:gd name="connsiteX2" fmla="*/ 4834513 w 7281455"/>
              <a:gd name="connsiteY2" fmla="*/ 6997015 h 6997015"/>
              <a:gd name="connsiteX3" fmla="*/ 0 w 7281455"/>
              <a:gd name="connsiteY3" fmla="*/ 6963420 h 6997015"/>
              <a:gd name="connsiteX4" fmla="*/ 0 w 7281455"/>
              <a:gd name="connsiteY4" fmla="*/ 21296 h 6997015"/>
              <a:gd name="connsiteX0" fmla="*/ 0 w 7110703"/>
              <a:gd name="connsiteY0" fmla="*/ -1 h 6975718"/>
              <a:gd name="connsiteX1" fmla="*/ 7110703 w 7110703"/>
              <a:gd name="connsiteY1" fmla="*/ 19081 h 6975718"/>
              <a:gd name="connsiteX2" fmla="*/ 4834513 w 7110703"/>
              <a:gd name="connsiteY2" fmla="*/ 6975718 h 6975718"/>
              <a:gd name="connsiteX3" fmla="*/ 0 w 7110703"/>
              <a:gd name="connsiteY3" fmla="*/ 6942123 h 6975718"/>
              <a:gd name="connsiteX4" fmla="*/ 0 w 7110703"/>
              <a:gd name="connsiteY4" fmla="*/ -1 h 6975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0703" h="6975718">
                <a:moveTo>
                  <a:pt x="0" y="-1"/>
                </a:moveTo>
                <a:lnTo>
                  <a:pt x="7110703" y="19081"/>
                </a:lnTo>
                <a:lnTo>
                  <a:pt x="4834513" y="6975718"/>
                </a:lnTo>
                <a:lnTo>
                  <a:pt x="0" y="6942123"/>
                </a:lnTo>
                <a:lnTo>
                  <a:pt x="0" y="-1"/>
                </a:lnTo>
                <a:close/>
              </a:path>
            </a:pathLst>
          </a:cu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p:cNvSpPr/>
          <p:nvPr userDrawn="1"/>
        </p:nvSpPr>
        <p:spPr>
          <a:xfrm>
            <a:off x="-3309" y="-42062"/>
            <a:ext cx="5884893" cy="6942124"/>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079501 w 6633029"/>
              <a:gd name="connsiteY2" fmla="*/ 6936681 h 6942124"/>
              <a:gd name="connsiteX3" fmla="*/ 0 w 6633029"/>
              <a:gd name="connsiteY3" fmla="*/ 6942124 h 6942124"/>
              <a:gd name="connsiteX4" fmla="*/ 0 w 6633029"/>
              <a:gd name="connsiteY4" fmla="*/ 0 h 6942124"/>
              <a:gd name="connsiteX0" fmla="*/ 438150 w 7071179"/>
              <a:gd name="connsiteY0" fmla="*/ 0 h 6942124"/>
              <a:gd name="connsiteX1" fmla="*/ 7071179 w 7071179"/>
              <a:gd name="connsiteY1" fmla="*/ 0 h 6942124"/>
              <a:gd name="connsiteX2" fmla="*/ 1517651 w 7071179"/>
              <a:gd name="connsiteY2" fmla="*/ 6936681 h 6942124"/>
              <a:gd name="connsiteX3" fmla="*/ 0 w 7071179"/>
              <a:gd name="connsiteY3" fmla="*/ 6942124 h 6942124"/>
              <a:gd name="connsiteX4" fmla="*/ 438150 w 7071179"/>
              <a:gd name="connsiteY4" fmla="*/ 0 h 6942124"/>
              <a:gd name="connsiteX0" fmla="*/ 0 w 7109279"/>
              <a:gd name="connsiteY0" fmla="*/ 0 h 6942124"/>
              <a:gd name="connsiteX1" fmla="*/ 7109279 w 7109279"/>
              <a:gd name="connsiteY1" fmla="*/ 0 h 6942124"/>
              <a:gd name="connsiteX2" fmla="*/ 1555751 w 7109279"/>
              <a:gd name="connsiteY2" fmla="*/ 6936681 h 6942124"/>
              <a:gd name="connsiteX3" fmla="*/ 38100 w 7109279"/>
              <a:gd name="connsiteY3" fmla="*/ 6942124 h 6942124"/>
              <a:gd name="connsiteX4" fmla="*/ 0 w 7109279"/>
              <a:gd name="connsiteY4" fmla="*/ 0 h 6942124"/>
              <a:gd name="connsiteX0" fmla="*/ 11442 w 7120721"/>
              <a:gd name="connsiteY0" fmla="*/ 0 h 6942124"/>
              <a:gd name="connsiteX1" fmla="*/ 7120721 w 7120721"/>
              <a:gd name="connsiteY1" fmla="*/ 0 h 6942124"/>
              <a:gd name="connsiteX2" fmla="*/ 1567193 w 7120721"/>
              <a:gd name="connsiteY2" fmla="*/ 6936681 h 6942124"/>
              <a:gd name="connsiteX3" fmla="*/ 0 w 7120721"/>
              <a:gd name="connsiteY3" fmla="*/ 6942124 h 6942124"/>
              <a:gd name="connsiteX4" fmla="*/ 11442 w 7120721"/>
              <a:gd name="connsiteY4" fmla="*/ 0 h 694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0721" h="6942124">
                <a:moveTo>
                  <a:pt x="11442" y="0"/>
                </a:moveTo>
                <a:lnTo>
                  <a:pt x="7120721" y="0"/>
                </a:lnTo>
                <a:lnTo>
                  <a:pt x="1567193" y="6936681"/>
                </a:lnTo>
                <a:lnTo>
                  <a:pt x="0" y="6942124"/>
                </a:lnTo>
                <a:lnTo>
                  <a:pt x="11442" y="0"/>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1"/>
          <p:cNvSpPr/>
          <p:nvPr userDrawn="1"/>
        </p:nvSpPr>
        <p:spPr>
          <a:xfrm>
            <a:off x="-114574" y="2083684"/>
            <a:ext cx="7934741" cy="3692695"/>
          </a:xfrm>
          <a:custGeom>
            <a:avLst/>
            <a:gdLst>
              <a:gd name="connsiteX0" fmla="*/ 0 w 6633029"/>
              <a:gd name="connsiteY0" fmla="*/ 0 h 6942124"/>
              <a:gd name="connsiteX1" fmla="*/ 6633029 w 6633029"/>
              <a:gd name="connsiteY1" fmla="*/ 0 h 6942124"/>
              <a:gd name="connsiteX2" fmla="*/ 6633029 w 6633029"/>
              <a:gd name="connsiteY2" fmla="*/ 6942124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522515 w 6633029"/>
              <a:gd name="connsiteY2" fmla="*/ 6898581 h 6942124"/>
              <a:gd name="connsiteX3" fmla="*/ 0 w 6633029"/>
              <a:gd name="connsiteY3" fmla="*/ 6942124 h 6942124"/>
              <a:gd name="connsiteX4" fmla="*/ 0 w 6633029"/>
              <a:gd name="connsiteY4" fmla="*/ 0 h 6942124"/>
              <a:gd name="connsiteX0" fmla="*/ 0 w 6633029"/>
              <a:gd name="connsiteY0" fmla="*/ 0 h 6942124"/>
              <a:gd name="connsiteX1" fmla="*/ 6633029 w 6633029"/>
              <a:gd name="connsiteY1" fmla="*/ 0 h 6942124"/>
              <a:gd name="connsiteX2" fmla="*/ 1117601 w 6633029"/>
              <a:gd name="connsiteY2" fmla="*/ 6898581 h 6942124"/>
              <a:gd name="connsiteX3" fmla="*/ 0 w 6633029"/>
              <a:gd name="connsiteY3" fmla="*/ 6942124 h 6942124"/>
              <a:gd name="connsiteX4" fmla="*/ 0 w 6633029"/>
              <a:gd name="connsiteY4" fmla="*/ 0 h 6942124"/>
              <a:gd name="connsiteX0" fmla="*/ 0 w 8108612"/>
              <a:gd name="connsiteY0" fmla="*/ 21296 h 6963420"/>
              <a:gd name="connsiteX1" fmla="*/ 8108612 w 8108612"/>
              <a:gd name="connsiteY1" fmla="*/ 0 h 6963420"/>
              <a:gd name="connsiteX2" fmla="*/ 1117601 w 8108612"/>
              <a:gd name="connsiteY2" fmla="*/ 6919877 h 6963420"/>
              <a:gd name="connsiteX3" fmla="*/ 0 w 8108612"/>
              <a:gd name="connsiteY3" fmla="*/ 6963420 h 6963420"/>
              <a:gd name="connsiteX4" fmla="*/ 0 w 8108612"/>
              <a:gd name="connsiteY4" fmla="*/ 21296 h 6963420"/>
              <a:gd name="connsiteX0" fmla="*/ 0 w 8108612"/>
              <a:gd name="connsiteY0" fmla="*/ 21296 h 6963420"/>
              <a:gd name="connsiteX1" fmla="*/ 8108612 w 8108612"/>
              <a:gd name="connsiteY1" fmla="*/ 0 h 6963420"/>
              <a:gd name="connsiteX2" fmla="*/ 4380909 w 8108612"/>
              <a:gd name="connsiteY2" fmla="*/ 6941172 h 6963420"/>
              <a:gd name="connsiteX3" fmla="*/ 0 w 8108612"/>
              <a:gd name="connsiteY3" fmla="*/ 6963420 h 6963420"/>
              <a:gd name="connsiteX4" fmla="*/ 0 w 8108612"/>
              <a:gd name="connsiteY4" fmla="*/ 21296 h 6963420"/>
              <a:gd name="connsiteX0" fmla="*/ 0 w 8108612"/>
              <a:gd name="connsiteY0" fmla="*/ 21296 h 6966727"/>
              <a:gd name="connsiteX1" fmla="*/ 8108612 w 8108612"/>
              <a:gd name="connsiteY1" fmla="*/ 0 h 6966727"/>
              <a:gd name="connsiteX2" fmla="*/ 4380909 w 8108612"/>
              <a:gd name="connsiteY2" fmla="*/ 6966727 h 6966727"/>
              <a:gd name="connsiteX3" fmla="*/ 0 w 8108612"/>
              <a:gd name="connsiteY3" fmla="*/ 6963420 h 6966727"/>
              <a:gd name="connsiteX4" fmla="*/ 0 w 8108612"/>
              <a:gd name="connsiteY4" fmla="*/ 21296 h 6966727"/>
              <a:gd name="connsiteX0" fmla="*/ 0 w 8574165"/>
              <a:gd name="connsiteY0" fmla="*/ 21296 h 6966727"/>
              <a:gd name="connsiteX1" fmla="*/ 8574165 w 8574165"/>
              <a:gd name="connsiteY1" fmla="*/ 0 h 6966727"/>
              <a:gd name="connsiteX2" fmla="*/ 4846462 w 8574165"/>
              <a:gd name="connsiteY2" fmla="*/ 6966727 h 6966727"/>
              <a:gd name="connsiteX3" fmla="*/ 465553 w 8574165"/>
              <a:gd name="connsiteY3" fmla="*/ 6963420 h 6966727"/>
              <a:gd name="connsiteX4" fmla="*/ 0 w 8574165"/>
              <a:gd name="connsiteY4" fmla="*/ 21296 h 6966727"/>
              <a:gd name="connsiteX0" fmla="*/ 0 w 8574165"/>
              <a:gd name="connsiteY0" fmla="*/ 21296 h 7047269"/>
              <a:gd name="connsiteX1" fmla="*/ 8574165 w 8574165"/>
              <a:gd name="connsiteY1" fmla="*/ 0 h 7047269"/>
              <a:gd name="connsiteX2" fmla="*/ 4846462 w 8574165"/>
              <a:gd name="connsiteY2" fmla="*/ 6966727 h 7047269"/>
              <a:gd name="connsiteX3" fmla="*/ 0 w 8574165"/>
              <a:gd name="connsiteY3" fmla="*/ 7047269 h 7047269"/>
              <a:gd name="connsiteX4" fmla="*/ 0 w 8574165"/>
              <a:gd name="connsiteY4" fmla="*/ 21296 h 7047269"/>
              <a:gd name="connsiteX0" fmla="*/ 0 w 8574165"/>
              <a:gd name="connsiteY0" fmla="*/ 21296 h 7047269"/>
              <a:gd name="connsiteX1" fmla="*/ 8574165 w 8574165"/>
              <a:gd name="connsiteY1" fmla="*/ 0 h 7047269"/>
              <a:gd name="connsiteX2" fmla="*/ 4833121 w 8574165"/>
              <a:gd name="connsiteY2" fmla="*/ 7026799 h 7047269"/>
              <a:gd name="connsiteX3" fmla="*/ 0 w 8574165"/>
              <a:gd name="connsiteY3" fmla="*/ 7047269 h 7047269"/>
              <a:gd name="connsiteX4" fmla="*/ 0 w 8574165"/>
              <a:gd name="connsiteY4" fmla="*/ 21296 h 7047269"/>
              <a:gd name="connsiteX0" fmla="*/ 0 w 8574165"/>
              <a:gd name="connsiteY0" fmla="*/ 21296 h 7066845"/>
              <a:gd name="connsiteX1" fmla="*/ 8574165 w 8574165"/>
              <a:gd name="connsiteY1" fmla="*/ 0 h 7066845"/>
              <a:gd name="connsiteX2" fmla="*/ 4833121 w 8574165"/>
              <a:gd name="connsiteY2" fmla="*/ 7066845 h 7066845"/>
              <a:gd name="connsiteX3" fmla="*/ 0 w 8574165"/>
              <a:gd name="connsiteY3" fmla="*/ 7047269 h 7066845"/>
              <a:gd name="connsiteX4" fmla="*/ 0 w 8574165"/>
              <a:gd name="connsiteY4" fmla="*/ 21296 h 7066845"/>
              <a:gd name="connsiteX0" fmla="*/ 0 w 8574165"/>
              <a:gd name="connsiteY0" fmla="*/ 21296 h 7047269"/>
              <a:gd name="connsiteX1" fmla="*/ 8574165 w 8574165"/>
              <a:gd name="connsiteY1" fmla="*/ 0 h 7047269"/>
              <a:gd name="connsiteX2" fmla="*/ 5006557 w 8574165"/>
              <a:gd name="connsiteY2" fmla="*/ 6746469 h 7047269"/>
              <a:gd name="connsiteX3" fmla="*/ 0 w 8574165"/>
              <a:gd name="connsiteY3" fmla="*/ 7047269 h 7047269"/>
              <a:gd name="connsiteX4" fmla="*/ 0 w 8574165"/>
              <a:gd name="connsiteY4" fmla="*/ 21296 h 7047269"/>
              <a:gd name="connsiteX0" fmla="*/ 0 w 8574165"/>
              <a:gd name="connsiteY0" fmla="*/ 21296 h 6746915"/>
              <a:gd name="connsiteX1" fmla="*/ 8574165 w 8574165"/>
              <a:gd name="connsiteY1" fmla="*/ 0 h 6746915"/>
              <a:gd name="connsiteX2" fmla="*/ 5006557 w 8574165"/>
              <a:gd name="connsiteY2" fmla="*/ 6746469 h 6746915"/>
              <a:gd name="connsiteX3" fmla="*/ 0 w 8574165"/>
              <a:gd name="connsiteY3" fmla="*/ 6746915 h 6746915"/>
              <a:gd name="connsiteX4" fmla="*/ 0 w 8574165"/>
              <a:gd name="connsiteY4" fmla="*/ 21296 h 6746915"/>
              <a:gd name="connsiteX0" fmla="*/ 0 w 9911577"/>
              <a:gd name="connsiteY0" fmla="*/ 91045 h 6746915"/>
              <a:gd name="connsiteX1" fmla="*/ 9911577 w 9911577"/>
              <a:gd name="connsiteY1" fmla="*/ 0 h 6746915"/>
              <a:gd name="connsiteX2" fmla="*/ 6343969 w 9911577"/>
              <a:gd name="connsiteY2" fmla="*/ 6746469 h 6746915"/>
              <a:gd name="connsiteX3" fmla="*/ 1337412 w 9911577"/>
              <a:gd name="connsiteY3" fmla="*/ 6746915 h 6746915"/>
              <a:gd name="connsiteX4" fmla="*/ 0 w 9911577"/>
              <a:gd name="connsiteY4" fmla="*/ 91045 h 6746915"/>
              <a:gd name="connsiteX0" fmla="*/ 15922 w 9927499"/>
              <a:gd name="connsiteY0" fmla="*/ 91045 h 6746469"/>
              <a:gd name="connsiteX1" fmla="*/ 9927499 w 9927499"/>
              <a:gd name="connsiteY1" fmla="*/ 0 h 6746469"/>
              <a:gd name="connsiteX2" fmla="*/ 6359891 w 9927499"/>
              <a:gd name="connsiteY2" fmla="*/ 6746469 h 6746469"/>
              <a:gd name="connsiteX3" fmla="*/ 0 w 9927499"/>
              <a:gd name="connsiteY3" fmla="*/ 6607418 h 6746469"/>
              <a:gd name="connsiteX4" fmla="*/ 15922 w 9927499"/>
              <a:gd name="connsiteY4" fmla="*/ 91045 h 6746469"/>
              <a:gd name="connsiteX0" fmla="*/ 5973 w 9927499"/>
              <a:gd name="connsiteY0" fmla="*/ 3884 h 6746469"/>
              <a:gd name="connsiteX1" fmla="*/ 9927499 w 9927499"/>
              <a:gd name="connsiteY1" fmla="*/ 0 h 6746469"/>
              <a:gd name="connsiteX2" fmla="*/ 6359891 w 9927499"/>
              <a:gd name="connsiteY2" fmla="*/ 6746469 h 6746469"/>
              <a:gd name="connsiteX3" fmla="*/ 0 w 9927499"/>
              <a:gd name="connsiteY3" fmla="*/ 6607418 h 6746469"/>
              <a:gd name="connsiteX4" fmla="*/ 5973 w 9927499"/>
              <a:gd name="connsiteY4" fmla="*/ 3884 h 6746469"/>
              <a:gd name="connsiteX0" fmla="*/ 5973 w 9927499"/>
              <a:gd name="connsiteY0" fmla="*/ 3884 h 6746469"/>
              <a:gd name="connsiteX1" fmla="*/ 9927499 w 9927499"/>
              <a:gd name="connsiteY1" fmla="*/ 0 h 6746469"/>
              <a:gd name="connsiteX2" fmla="*/ 6359891 w 9927499"/>
              <a:gd name="connsiteY2" fmla="*/ 6746469 h 6746469"/>
              <a:gd name="connsiteX3" fmla="*/ 0 w 9927499"/>
              <a:gd name="connsiteY3" fmla="*/ 6738160 h 6746469"/>
              <a:gd name="connsiteX4" fmla="*/ 5973 w 9927499"/>
              <a:gd name="connsiteY4" fmla="*/ 3884 h 674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7499" h="6746469">
                <a:moveTo>
                  <a:pt x="5973" y="3884"/>
                </a:moveTo>
                <a:lnTo>
                  <a:pt x="9927499" y="0"/>
                </a:lnTo>
                <a:lnTo>
                  <a:pt x="6359891" y="6746469"/>
                </a:lnTo>
                <a:lnTo>
                  <a:pt x="0" y="6738160"/>
                </a:lnTo>
                <a:cubicBezTo>
                  <a:pt x="5307" y="4566036"/>
                  <a:pt x="666" y="2176008"/>
                  <a:pt x="5973" y="3884"/>
                </a:cubicBezTo>
                <a:close/>
              </a:path>
            </a:pathLst>
          </a:custGeom>
          <a:gradFill flip="none" rotWithShape="1">
            <a:gsLst>
              <a:gs pos="7000">
                <a:srgbClr val="E65925"/>
              </a:gs>
              <a:gs pos="87000">
                <a:srgbClr val="F68C18"/>
              </a:gs>
            </a:gsLst>
            <a:lin ang="27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2" name="Straight Connector 11"/>
          <p:cNvCxnSpPr/>
          <p:nvPr userDrawn="1"/>
        </p:nvCxnSpPr>
        <p:spPr>
          <a:xfrm>
            <a:off x="508764" y="4037949"/>
            <a:ext cx="5180522"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4" name="Title 1"/>
          <p:cNvSpPr>
            <a:spLocks noGrp="1"/>
          </p:cNvSpPr>
          <p:nvPr userDrawn="1">
            <p:ph type="title" hasCustomPrompt="1"/>
          </p:nvPr>
        </p:nvSpPr>
        <p:spPr>
          <a:xfrm>
            <a:off x="431486" y="2656202"/>
            <a:ext cx="6677793" cy="1296000"/>
          </a:xfrm>
        </p:spPr>
        <p:txBody>
          <a:bodyPr anchor="b"/>
          <a:lstStyle>
            <a:lvl1pPr marL="0" marR="0" indent="0" algn="l" defTabSz="914400" rtl="0" eaLnBrk="1" fontAlgn="auto" latinLnBrk="0" hangingPunct="1">
              <a:lnSpc>
                <a:spcPct val="90000"/>
              </a:lnSpc>
              <a:spcBef>
                <a:spcPct val="0"/>
              </a:spcBef>
              <a:spcAft>
                <a:spcPts val="0"/>
              </a:spcAft>
              <a:buClrTx/>
              <a:buSzTx/>
              <a:buFontTx/>
              <a:buNone/>
              <a:tabLst/>
              <a:defRPr sz="3600" b="1">
                <a:solidFill>
                  <a:schemeClr val="bg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Project Title</a:t>
            </a:r>
          </a:p>
        </p:txBody>
      </p:sp>
      <p:sp>
        <p:nvSpPr>
          <p:cNvPr id="15" name="Text Placeholder 2"/>
          <p:cNvSpPr>
            <a:spLocks noGrp="1"/>
          </p:cNvSpPr>
          <p:nvPr userDrawn="1">
            <p:ph type="body" idx="1" hasCustomPrompt="1"/>
          </p:nvPr>
        </p:nvSpPr>
        <p:spPr>
          <a:xfrm>
            <a:off x="431486" y="4100901"/>
            <a:ext cx="5257800" cy="54744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Project Group Members</a:t>
            </a:r>
          </a:p>
        </p:txBody>
      </p:sp>
      <p:pic>
        <p:nvPicPr>
          <p:cNvPr id="3" name="Picture 2">
            <a:extLst>
              <a:ext uri="{FF2B5EF4-FFF2-40B4-BE49-F238E27FC236}">
                <a16:creationId xmlns:a16="http://schemas.microsoft.com/office/drawing/2014/main" id="{4AE71B99-EDAE-A968-34D7-3D9FB37D9F0C}"/>
              </a:ext>
            </a:extLst>
          </p:cNvPr>
          <p:cNvPicPr>
            <a:picLocks noChangeAspect="1"/>
          </p:cNvPicPr>
          <p:nvPr userDrawn="1"/>
        </p:nvPicPr>
        <p:blipFill>
          <a:blip r:embed="rId3"/>
          <a:stretch>
            <a:fillRect/>
          </a:stretch>
        </p:blipFill>
        <p:spPr>
          <a:xfrm>
            <a:off x="-114574" y="162166"/>
            <a:ext cx="3168072" cy="1025094"/>
          </a:xfrm>
          <a:prstGeom prst="rect">
            <a:avLst/>
          </a:prstGeom>
        </p:spPr>
      </p:pic>
    </p:spTree>
    <p:extLst>
      <p:ext uri="{BB962C8B-B14F-4D97-AF65-F5344CB8AC3E}">
        <p14:creationId xmlns:p14="http://schemas.microsoft.com/office/powerpoint/2010/main" val="360174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899A70-3933-4DBF-90EF-BA548142E849}"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87420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2881073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049606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46756" cy="7001300"/>
          </a:xfrm>
          <a:prstGeom prst="rect">
            <a:avLst/>
          </a:prstGeom>
        </p:spPr>
      </p:pic>
      <p:sp>
        <p:nvSpPr>
          <p:cNvPr id="16" name="Slide Number Placeholder 2"/>
          <p:cNvSpPr txBox="1">
            <a:spLocks/>
          </p:cNvSpPr>
          <p:nvPr userDrawn="1"/>
        </p:nvSpPr>
        <p:spPr>
          <a:xfrm>
            <a:off x="11044381" y="6502122"/>
            <a:ext cx="498816" cy="405544"/>
          </a:xfrm>
          <a:prstGeom prst="rect">
            <a:avLst/>
          </a:prstGeom>
        </p:spPr>
        <p:txBody>
          <a:bodyPr/>
          <a:lstStyle>
            <a:defPPr>
              <a:defRPr lang="en-US"/>
            </a:defPPr>
            <a:lvl1pPr marL="0" algn="l" defTabSz="967453" rtl="0" eaLnBrk="1" latinLnBrk="0" hangingPunct="1">
              <a:defRPr sz="1905" kern="1200">
                <a:solidFill>
                  <a:schemeClr val="tx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fld id="{70322034-08C9-49CF-9DF9-8DD2FBBAC4B2}" type="slidenum">
              <a:rPr lang="en-IN" smtClean="0"/>
              <a:pPr/>
              <a:t>‹#›</a:t>
            </a:fld>
            <a:endParaRPr lang="en-IN"/>
          </a:p>
        </p:txBody>
      </p:sp>
      <p:cxnSp>
        <p:nvCxnSpPr>
          <p:cNvPr id="38" name="Straight Connector 37"/>
          <p:cNvCxnSpPr/>
          <p:nvPr/>
        </p:nvCxnSpPr>
        <p:spPr>
          <a:xfrm>
            <a:off x="4668000" y="4432633"/>
            <a:ext cx="7524000" cy="144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073549" y="2563746"/>
            <a:ext cx="51184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4986" y="2533402"/>
            <a:ext cx="12542985" cy="1928384"/>
            <a:chOff x="99742" y="2646001"/>
            <a:chExt cx="10862861" cy="1711815"/>
          </a:xfrm>
        </p:grpSpPr>
        <p:sp>
          <p:nvSpPr>
            <p:cNvPr id="42" name="Rectangle 41"/>
            <p:cNvSpPr/>
            <p:nvPr/>
          </p:nvSpPr>
          <p:spPr>
            <a:xfrm>
              <a:off x="4794414" y="3051713"/>
              <a:ext cx="6168189" cy="327854"/>
            </a:xfrm>
            <a:prstGeom prst="rect">
              <a:avLst/>
            </a:prstGeom>
          </p:spPr>
          <p:txBody>
            <a:bodyPr wrap="square">
              <a:spAutoFit/>
            </a:bodyPr>
            <a:lstStyle/>
            <a:p>
              <a:r>
                <a:rPr lang="en-US" sz="1800" dirty="0">
                  <a:solidFill>
                    <a:schemeClr val="bg1"/>
                  </a:solidFill>
                </a:rPr>
                <a:t>Group Members</a:t>
              </a:r>
              <a:endParaRPr lang="en-IN" sz="1800" dirty="0">
                <a:solidFill>
                  <a:schemeClr val="bg1"/>
                </a:solidFill>
              </a:endParaRPr>
            </a:p>
          </p:txBody>
        </p:sp>
        <p:sp>
          <p:nvSpPr>
            <p:cNvPr id="43" name="Rectangle 42"/>
            <p:cNvSpPr/>
            <p:nvPr userDrawn="1"/>
          </p:nvSpPr>
          <p:spPr>
            <a:xfrm>
              <a:off x="99742" y="2646001"/>
              <a:ext cx="4603315" cy="1711815"/>
            </a:xfrm>
            <a:custGeom>
              <a:avLst/>
              <a:gdLst>
                <a:gd name="connsiteX0" fmla="*/ 0 w 3723181"/>
                <a:gd name="connsiteY0" fmla="*/ 0 h 1233232"/>
                <a:gd name="connsiteX1" fmla="*/ 3723181 w 3723181"/>
                <a:gd name="connsiteY1" fmla="*/ 0 h 1233232"/>
                <a:gd name="connsiteX2" fmla="*/ 3723181 w 3723181"/>
                <a:gd name="connsiteY2" fmla="*/ 1233232 h 1233232"/>
                <a:gd name="connsiteX3" fmla="*/ 0 w 3723181"/>
                <a:gd name="connsiteY3" fmla="*/ 1233232 h 1233232"/>
                <a:gd name="connsiteX4" fmla="*/ 0 w 3723181"/>
                <a:gd name="connsiteY4" fmla="*/ 0 h 1233232"/>
                <a:gd name="connsiteX0" fmla="*/ 0 w 3723181"/>
                <a:gd name="connsiteY0" fmla="*/ 0 h 1233232"/>
                <a:gd name="connsiteX1" fmla="*/ 3723181 w 3723181"/>
                <a:gd name="connsiteY1" fmla="*/ 0 h 1233232"/>
                <a:gd name="connsiteX2" fmla="*/ 3050081 w 3723181"/>
                <a:gd name="connsiteY2" fmla="*/ 1233232 h 1233232"/>
                <a:gd name="connsiteX3" fmla="*/ 0 w 3723181"/>
                <a:gd name="connsiteY3" fmla="*/ 1233232 h 1233232"/>
                <a:gd name="connsiteX4" fmla="*/ 0 w 3723181"/>
                <a:gd name="connsiteY4" fmla="*/ 0 h 1233232"/>
                <a:gd name="connsiteX0" fmla="*/ 1117600 w 4840781"/>
                <a:gd name="connsiteY0" fmla="*/ 0 h 1258632"/>
                <a:gd name="connsiteX1" fmla="*/ 4840781 w 4840781"/>
                <a:gd name="connsiteY1" fmla="*/ 0 h 1258632"/>
                <a:gd name="connsiteX2" fmla="*/ 4167681 w 4840781"/>
                <a:gd name="connsiteY2" fmla="*/ 1233232 h 1258632"/>
                <a:gd name="connsiteX3" fmla="*/ 0 w 4840781"/>
                <a:gd name="connsiteY3" fmla="*/ 1258632 h 1258632"/>
                <a:gd name="connsiteX4" fmla="*/ 1117600 w 4840781"/>
                <a:gd name="connsiteY4" fmla="*/ 0 h 1258632"/>
                <a:gd name="connsiteX0" fmla="*/ 0 w 4853481"/>
                <a:gd name="connsiteY0" fmla="*/ 12700 h 1258632"/>
                <a:gd name="connsiteX1" fmla="*/ 4853481 w 4853481"/>
                <a:gd name="connsiteY1" fmla="*/ 0 h 1258632"/>
                <a:gd name="connsiteX2" fmla="*/ 4180381 w 4853481"/>
                <a:gd name="connsiteY2" fmla="*/ 1233232 h 1258632"/>
                <a:gd name="connsiteX3" fmla="*/ 12700 w 4853481"/>
                <a:gd name="connsiteY3" fmla="*/ 1258632 h 1258632"/>
                <a:gd name="connsiteX4" fmla="*/ 0 w 4853481"/>
                <a:gd name="connsiteY4" fmla="*/ 12700 h 1258632"/>
                <a:gd name="connsiteX0" fmla="*/ 0 w 4853481"/>
                <a:gd name="connsiteY0" fmla="*/ 12700 h 1271332"/>
                <a:gd name="connsiteX1" fmla="*/ 4853481 w 4853481"/>
                <a:gd name="connsiteY1" fmla="*/ 0 h 1271332"/>
                <a:gd name="connsiteX2" fmla="*/ 4180381 w 4853481"/>
                <a:gd name="connsiteY2" fmla="*/ 1233232 h 1271332"/>
                <a:gd name="connsiteX3" fmla="*/ 0 w 4853481"/>
                <a:gd name="connsiteY3" fmla="*/ 1271332 h 1271332"/>
                <a:gd name="connsiteX4" fmla="*/ 0 w 4853481"/>
                <a:gd name="connsiteY4" fmla="*/ 12700 h 1271332"/>
                <a:gd name="connsiteX0" fmla="*/ 0 w 4872328"/>
                <a:gd name="connsiteY0" fmla="*/ 20854 h 1279486"/>
                <a:gd name="connsiteX1" fmla="*/ 4872328 w 4872328"/>
                <a:gd name="connsiteY1" fmla="*/ 0 h 1279486"/>
                <a:gd name="connsiteX2" fmla="*/ 4180381 w 4872328"/>
                <a:gd name="connsiteY2" fmla="*/ 1241386 h 1279486"/>
                <a:gd name="connsiteX3" fmla="*/ 0 w 4872328"/>
                <a:gd name="connsiteY3" fmla="*/ 1279486 h 1279486"/>
                <a:gd name="connsiteX4" fmla="*/ 0 w 4872328"/>
                <a:gd name="connsiteY4" fmla="*/ 20854 h 1279486"/>
                <a:gd name="connsiteX0" fmla="*/ 1002977 w 4872328"/>
                <a:gd name="connsiteY0" fmla="*/ 8091 h 1279486"/>
                <a:gd name="connsiteX1" fmla="*/ 4872328 w 4872328"/>
                <a:gd name="connsiteY1" fmla="*/ 0 h 1279486"/>
                <a:gd name="connsiteX2" fmla="*/ 4180381 w 4872328"/>
                <a:gd name="connsiteY2" fmla="*/ 1241386 h 1279486"/>
                <a:gd name="connsiteX3" fmla="*/ 0 w 4872328"/>
                <a:gd name="connsiteY3" fmla="*/ 1279486 h 1279486"/>
                <a:gd name="connsiteX4" fmla="*/ 1002977 w 4872328"/>
                <a:gd name="connsiteY4" fmla="*/ 8091 h 1279486"/>
                <a:gd name="connsiteX0" fmla="*/ 0 w 3869351"/>
                <a:gd name="connsiteY0" fmla="*/ 8091 h 1266723"/>
                <a:gd name="connsiteX1" fmla="*/ 3869351 w 3869351"/>
                <a:gd name="connsiteY1" fmla="*/ 0 h 1266723"/>
                <a:gd name="connsiteX2" fmla="*/ 3177404 w 3869351"/>
                <a:gd name="connsiteY2" fmla="*/ 1241386 h 1266723"/>
                <a:gd name="connsiteX3" fmla="*/ 14750 w 3869351"/>
                <a:gd name="connsiteY3" fmla="*/ 1266723 h 1266723"/>
                <a:gd name="connsiteX4" fmla="*/ 0 w 3869351"/>
                <a:gd name="connsiteY4" fmla="*/ 8091 h 1266723"/>
                <a:gd name="connsiteX0" fmla="*/ 4362 w 3873713"/>
                <a:gd name="connsiteY0" fmla="*/ 8091 h 1254320"/>
                <a:gd name="connsiteX1" fmla="*/ 3873713 w 3873713"/>
                <a:gd name="connsiteY1" fmla="*/ 0 h 1254320"/>
                <a:gd name="connsiteX2" fmla="*/ 3181766 w 3873713"/>
                <a:gd name="connsiteY2" fmla="*/ 1241386 h 1254320"/>
                <a:gd name="connsiteX3" fmla="*/ 0 w 3873713"/>
                <a:gd name="connsiteY3" fmla="*/ 1254320 h 1254320"/>
                <a:gd name="connsiteX4" fmla="*/ 4362 w 3873713"/>
                <a:gd name="connsiteY4" fmla="*/ 8091 h 1254320"/>
                <a:gd name="connsiteX0" fmla="*/ 4362 w 3969750"/>
                <a:gd name="connsiteY0" fmla="*/ 0 h 1246229"/>
                <a:gd name="connsiteX1" fmla="*/ 3969750 w 3969750"/>
                <a:gd name="connsiteY1" fmla="*/ 1143 h 1246229"/>
                <a:gd name="connsiteX2" fmla="*/ 3181766 w 3969750"/>
                <a:gd name="connsiteY2" fmla="*/ 1233295 h 1246229"/>
                <a:gd name="connsiteX3" fmla="*/ 0 w 3969750"/>
                <a:gd name="connsiteY3" fmla="*/ 1246229 h 1246229"/>
                <a:gd name="connsiteX4" fmla="*/ 4362 w 3969750"/>
                <a:gd name="connsiteY4" fmla="*/ 0 h 1246229"/>
                <a:gd name="connsiteX0" fmla="*/ 4362 w 3969750"/>
                <a:gd name="connsiteY0" fmla="*/ 0 h 1246229"/>
                <a:gd name="connsiteX1" fmla="*/ 3969750 w 3969750"/>
                <a:gd name="connsiteY1" fmla="*/ 1143 h 1246229"/>
                <a:gd name="connsiteX2" fmla="*/ 3363168 w 3969750"/>
                <a:gd name="connsiteY2" fmla="*/ 1242529 h 1246229"/>
                <a:gd name="connsiteX3" fmla="*/ 0 w 3969750"/>
                <a:gd name="connsiteY3" fmla="*/ 1246229 h 1246229"/>
                <a:gd name="connsiteX4" fmla="*/ 4362 w 3969750"/>
                <a:gd name="connsiteY4" fmla="*/ 0 h 124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9750" h="1246229">
                  <a:moveTo>
                    <a:pt x="4362" y="0"/>
                  </a:moveTo>
                  <a:lnTo>
                    <a:pt x="3969750" y="1143"/>
                  </a:lnTo>
                  <a:lnTo>
                    <a:pt x="3363168" y="1242529"/>
                  </a:lnTo>
                  <a:lnTo>
                    <a:pt x="0" y="1246229"/>
                  </a:lnTo>
                  <a:lnTo>
                    <a:pt x="4362"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4" name="Title 1"/>
          <p:cNvSpPr txBox="1">
            <a:spLocks/>
          </p:cNvSpPr>
          <p:nvPr userDrawn="1"/>
        </p:nvSpPr>
        <p:spPr>
          <a:xfrm>
            <a:off x="5363588" y="2393534"/>
            <a:ext cx="1667097" cy="611757"/>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b="1" dirty="0">
                <a:solidFill>
                  <a:schemeClr val="bg1"/>
                </a:solidFill>
              </a:rPr>
              <a:t>THANK YOU</a:t>
            </a:r>
            <a:endParaRPr lang="en-IN" sz="2800" b="1" dirty="0">
              <a:solidFill>
                <a:schemeClr val="bg1"/>
              </a:solidFill>
            </a:endParaRPr>
          </a:p>
        </p:txBody>
      </p:sp>
      <p:pic>
        <p:nvPicPr>
          <p:cNvPr id="5" name="Picture 4">
            <a:extLst>
              <a:ext uri="{FF2B5EF4-FFF2-40B4-BE49-F238E27FC236}">
                <a16:creationId xmlns:a16="http://schemas.microsoft.com/office/drawing/2014/main" id="{3904247B-5DE1-6818-8EE4-9A187807F831}"/>
              </a:ext>
            </a:extLst>
          </p:cNvPr>
          <p:cNvPicPr>
            <a:picLocks noChangeAspect="1"/>
          </p:cNvPicPr>
          <p:nvPr userDrawn="1"/>
        </p:nvPicPr>
        <p:blipFill>
          <a:blip r:embed="rId3"/>
          <a:stretch>
            <a:fillRect/>
          </a:stretch>
        </p:blipFill>
        <p:spPr>
          <a:xfrm>
            <a:off x="92364" y="2728838"/>
            <a:ext cx="4327726" cy="1400324"/>
          </a:xfrm>
          <a:prstGeom prst="rect">
            <a:avLst/>
          </a:prstGeom>
        </p:spPr>
      </p:pic>
    </p:spTree>
    <p:extLst>
      <p:ext uri="{BB962C8B-B14F-4D97-AF65-F5344CB8AC3E}">
        <p14:creationId xmlns:p14="http://schemas.microsoft.com/office/powerpoint/2010/main" val="35222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571073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998793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899A70-3933-4DBF-90EF-BA548142E849}"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1159297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1899A70-3933-4DBF-90EF-BA548142E849}"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1431821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1899A70-3933-4DBF-90EF-BA548142E849}" type="datetimeFigureOut">
              <a:rPr lang="en-IN" smtClean="0"/>
              <a:t>17-07-2024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3952873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1899A70-3933-4DBF-90EF-BA548142E849}" type="datetimeFigureOut">
              <a:rPr lang="en-IN" smtClean="0"/>
              <a:t>17-07-2024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114257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99A70-3933-4DBF-90EF-BA548142E849}" type="datetimeFigureOut">
              <a:rPr lang="en-IN" smtClean="0"/>
              <a:t>17-07-2024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97803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899A70-3933-4DBF-90EF-BA548142E849}"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0C0149-F25E-4258-9874-E37679DDFFC2}" type="slidenum">
              <a:rPr lang="en-IN" smtClean="0"/>
              <a:t>‹#›</a:t>
            </a:fld>
            <a:endParaRPr lang="en-IN"/>
          </a:p>
        </p:txBody>
      </p:sp>
    </p:spTree>
    <p:extLst>
      <p:ext uri="{BB962C8B-B14F-4D97-AF65-F5344CB8AC3E}">
        <p14:creationId xmlns:p14="http://schemas.microsoft.com/office/powerpoint/2010/main" val="161676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99A70-3933-4DBF-90EF-BA548142E849}" type="datetimeFigureOut">
              <a:rPr lang="en-IN" smtClean="0"/>
              <a:t>17-07-2024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C0149-F25E-4258-9874-E37679DDFFC2}" type="slidenum">
              <a:rPr lang="en-IN" smtClean="0"/>
              <a:t>‹#›</a:t>
            </a:fld>
            <a:endParaRPr lang="en-IN"/>
          </a:p>
        </p:txBody>
      </p:sp>
      <p:pic>
        <p:nvPicPr>
          <p:cNvPr id="7" name="Picture 6" descr="Manipal University Jaipur - Online MBA Programme | College Partner">
            <a:extLst>
              <a:ext uri="{FF2B5EF4-FFF2-40B4-BE49-F238E27FC236}">
                <a16:creationId xmlns:a16="http://schemas.microsoft.com/office/drawing/2014/main" id="{795A3EB2-8F8F-E07B-56DD-D6A5AC07CD63}"/>
              </a:ext>
            </a:extLst>
          </p:cNvPr>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422176" y="352573"/>
            <a:ext cx="2025440" cy="709378"/>
          </a:xfrm>
          <a:prstGeom prst="rect">
            <a:avLst/>
          </a:prstGeom>
          <a:noFill/>
          <a:ln>
            <a:noFill/>
          </a:ln>
        </p:spPr>
      </p:pic>
      <p:pic>
        <p:nvPicPr>
          <p:cNvPr id="9" name="Picture 8">
            <a:extLst>
              <a:ext uri="{FF2B5EF4-FFF2-40B4-BE49-F238E27FC236}">
                <a16:creationId xmlns:a16="http://schemas.microsoft.com/office/drawing/2014/main" id="{FBC91733-9E07-67C7-D723-FBE3D8035014}"/>
              </a:ext>
            </a:extLst>
          </p:cNvPr>
          <p:cNvPicPr>
            <a:picLocks noChangeAspect="1"/>
          </p:cNvPicPr>
          <p:nvPr userDrawn="1"/>
        </p:nvPicPr>
        <p:blipFill>
          <a:blip r:embed="rId16"/>
          <a:stretch>
            <a:fillRect/>
          </a:stretch>
        </p:blipFill>
        <p:spPr>
          <a:xfrm>
            <a:off x="9748837" y="5891212"/>
            <a:ext cx="1833563" cy="647700"/>
          </a:xfrm>
          <a:prstGeom prst="rect">
            <a:avLst/>
          </a:prstGeom>
        </p:spPr>
      </p:pic>
    </p:spTree>
    <p:extLst>
      <p:ext uri="{BB962C8B-B14F-4D97-AF65-F5344CB8AC3E}">
        <p14:creationId xmlns:p14="http://schemas.microsoft.com/office/powerpoint/2010/main" val="826095947"/>
      </p:ext>
    </p:extLst>
  </p:cSld>
  <p:clrMap bg1="lt1" tx1="dk1" bg2="lt2" tx2="dk2" accent1="accent1" accent2="accent2" accent3="accent3" accent4="accent4" accent5="accent5" accent6="accent6" hlink="hlink" folHlink="folHlink"/>
  <p:sldLayoutIdLst>
    <p:sldLayoutId id="2147483662"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hyperlink" Target="https://app.powerbi.com/view?r=eyJrIjoiOGE0OGIzMWQtM2ZkYy00ZDYwLWJlNjktMTQ1NjdkZTZiZWU5IiwidCI6ImMzY2I3MWRmLWEwY2EtNDA5Zi04ODk3LTk0ZGE2YTE2ZDE1ZiJ9"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004791-EB90-BA9E-AFFC-BF5E76AC0CF5}"/>
              </a:ext>
            </a:extLst>
          </p:cNvPr>
          <p:cNvSpPr>
            <a:spLocks noGrp="1"/>
          </p:cNvSpPr>
          <p:nvPr>
            <p:ph type="title"/>
          </p:nvPr>
        </p:nvSpPr>
        <p:spPr>
          <a:xfrm>
            <a:off x="431486" y="2656202"/>
            <a:ext cx="5488051" cy="1296000"/>
          </a:xfrm>
        </p:spPr>
        <p:txBody>
          <a:bodyPr/>
          <a:lstStyle/>
          <a:p>
            <a:pPr algn="ctr"/>
            <a:r>
              <a:rPr lang="en-IN" dirty="0" smtClean="0"/>
              <a:t>Autism Spectrum Disorder (ASD) in Children</a:t>
            </a:r>
            <a:endParaRPr lang="en-IN" dirty="0"/>
          </a:p>
        </p:txBody>
      </p:sp>
      <p:sp>
        <p:nvSpPr>
          <p:cNvPr id="4" name="Text Placeholder 3">
            <a:extLst>
              <a:ext uri="{FF2B5EF4-FFF2-40B4-BE49-F238E27FC236}">
                <a16:creationId xmlns:a16="http://schemas.microsoft.com/office/drawing/2014/main" id="{D6ADF232-C9B5-984B-2E60-5076424F1098}"/>
              </a:ext>
            </a:extLst>
          </p:cNvPr>
          <p:cNvSpPr>
            <a:spLocks noGrp="1"/>
          </p:cNvSpPr>
          <p:nvPr>
            <p:ph type="body" idx="1"/>
          </p:nvPr>
        </p:nvSpPr>
        <p:spPr>
          <a:xfrm>
            <a:off x="431486" y="4160867"/>
            <a:ext cx="2282838" cy="1283941"/>
          </a:xfrm>
        </p:spPr>
        <p:txBody>
          <a:bodyPr>
            <a:normAutofit fontScale="32500" lnSpcReduction="20000"/>
          </a:bodyPr>
          <a:lstStyle/>
          <a:p>
            <a:endParaRPr lang="en-US" dirty="0" smtClean="0"/>
          </a:p>
          <a:p>
            <a:pPr marL="285750" indent="-285750">
              <a:buFont typeface="Arial" panose="020B0604020202020204" pitchFamily="34" charset="0"/>
              <a:buChar char="•"/>
            </a:pPr>
            <a:r>
              <a:rPr lang="en-IN" sz="5500" dirty="0"/>
              <a:t>AYUSHI SIROTHIYA</a:t>
            </a:r>
          </a:p>
          <a:p>
            <a:pPr marL="285750" indent="-285750">
              <a:buFont typeface="Arial" panose="020B0604020202020204" pitchFamily="34" charset="0"/>
              <a:buChar char="•"/>
            </a:pPr>
            <a:r>
              <a:rPr lang="en-IN" sz="5500" dirty="0"/>
              <a:t>NIKHIL WARIKOO</a:t>
            </a:r>
          </a:p>
          <a:p>
            <a:pPr marL="285750" indent="-285750">
              <a:buFont typeface="Arial" panose="020B0604020202020204" pitchFamily="34" charset="0"/>
              <a:buChar char="•"/>
            </a:pPr>
            <a:r>
              <a:rPr lang="en-IN" sz="5500"/>
              <a:t>PAPRI </a:t>
            </a:r>
            <a:r>
              <a:rPr lang="en-IN" sz="5500" smtClean="0"/>
              <a:t>BANERJEE</a:t>
            </a:r>
            <a:endParaRPr lang="en-IN" sz="5500" dirty="0"/>
          </a:p>
          <a:p>
            <a:endParaRPr lang="en-IN" dirty="0"/>
          </a:p>
        </p:txBody>
      </p:sp>
      <p:sp>
        <p:nvSpPr>
          <p:cNvPr id="2" name="Rectangle 1"/>
          <p:cNvSpPr/>
          <p:nvPr/>
        </p:nvSpPr>
        <p:spPr>
          <a:xfrm>
            <a:off x="2807368" y="4341172"/>
            <a:ext cx="260203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bg1"/>
                </a:solidFill>
              </a:rPr>
              <a:t>RASHMI NAYAK</a:t>
            </a:r>
          </a:p>
          <a:p>
            <a:pPr marL="285750" indent="-285750">
              <a:buFont typeface="Arial" panose="020B0604020202020204" pitchFamily="34" charset="0"/>
              <a:buChar char="•"/>
            </a:pPr>
            <a:r>
              <a:rPr lang="en-IN" dirty="0">
                <a:solidFill>
                  <a:schemeClr val="bg1"/>
                </a:solidFill>
              </a:rPr>
              <a:t>SAMEER SITAL RAJ</a:t>
            </a:r>
          </a:p>
          <a:p>
            <a:pPr marL="285750" indent="-285750">
              <a:buFont typeface="Arial" panose="020B0604020202020204" pitchFamily="34" charset="0"/>
              <a:buChar char="•"/>
            </a:pPr>
            <a:r>
              <a:rPr lang="en-IN" dirty="0">
                <a:solidFill>
                  <a:schemeClr val="bg1"/>
                </a:solidFill>
              </a:rPr>
              <a:t>TSION CHEGEN</a:t>
            </a:r>
          </a:p>
        </p:txBody>
      </p:sp>
    </p:spTree>
    <p:extLst>
      <p:ext uri="{BB962C8B-B14F-4D97-AF65-F5344CB8AC3E}">
        <p14:creationId xmlns:p14="http://schemas.microsoft.com/office/powerpoint/2010/main" val="3367677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E70607-869D-0838-7C65-AD780CBB3CBC}"/>
              </a:ext>
            </a:extLst>
          </p:cNvPr>
          <p:cNvSpPr txBox="1"/>
          <p:nvPr/>
        </p:nvSpPr>
        <p:spPr>
          <a:xfrm>
            <a:off x="737118" y="1120676"/>
            <a:ext cx="10394302" cy="461664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6. Model Training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Training and Validation Split:</a:t>
            </a:r>
            <a:r>
              <a:rPr kumimoji="0" lang="en-US" altLang="en-US" sz="1400" b="0" i="0" u="none" strike="noStrike" cap="none" normalizeH="0" baseline="0" dirty="0">
                <a:ln>
                  <a:noFill/>
                </a:ln>
                <a:solidFill>
                  <a:schemeClr val="tx1"/>
                </a:solidFill>
                <a:effectLst/>
              </a:rPr>
              <a:t> Divide the data into training and validation sets (e.g., 80/20 split) to evaluate model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Cross-Validation:</a:t>
            </a:r>
            <a:r>
              <a:rPr kumimoji="0" lang="en-US" altLang="en-US" sz="1400" b="0" i="0" u="none" strike="noStrike" cap="none" normalizeH="0" baseline="0" dirty="0">
                <a:ln>
                  <a:noFill/>
                </a:ln>
                <a:solidFill>
                  <a:schemeClr val="tx1"/>
                </a:solidFill>
                <a:effectLst/>
              </a:rPr>
              <a:t> Use k-fold cross-validation to ensure robustness and reduce overfitting.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Hyperparameter Tuning:</a:t>
            </a:r>
            <a:r>
              <a:rPr kumimoji="0" lang="en-US" altLang="en-US" sz="1400" b="0" i="0" u="none" strike="noStrike" cap="none" normalizeH="0" baseline="0" dirty="0">
                <a:ln>
                  <a:noFill/>
                </a:ln>
                <a:solidFill>
                  <a:schemeClr val="tx1"/>
                </a:solidFill>
                <a:effectLst/>
              </a:rPr>
              <a:t> Optimize model parameters using grid search, random search, or Bayesian optimization.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7. Model Evaluation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Evaluation Metrics:</a:t>
            </a:r>
            <a:endParaRPr kumimoji="0" lang="en-US" altLang="en-U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Accuracy:</a:t>
            </a:r>
            <a:r>
              <a:rPr kumimoji="0" lang="en-US" altLang="en-US" sz="1400" b="0" i="0" u="none" strike="noStrike" cap="none" normalizeH="0" baseline="0" dirty="0">
                <a:ln>
                  <a:noFill/>
                </a:ln>
                <a:solidFill>
                  <a:schemeClr val="tx1"/>
                </a:solidFill>
                <a:effectLst/>
              </a:rPr>
              <a:t> Overall correctness of the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Precision and Recall:</a:t>
            </a:r>
            <a:r>
              <a:rPr kumimoji="0" lang="en-US" altLang="en-US" sz="1400" b="0" i="0" u="none" strike="noStrike" cap="none" normalizeH="0" baseline="0" dirty="0">
                <a:ln>
                  <a:noFill/>
                </a:ln>
                <a:solidFill>
                  <a:schemeClr val="tx1"/>
                </a:solidFill>
                <a:effectLst/>
              </a:rPr>
              <a:t> Important for imbalanced datasets.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F1 Score:</a:t>
            </a:r>
            <a:r>
              <a:rPr kumimoji="0" lang="en-US" altLang="en-US" sz="1400" b="0" i="0" u="none" strike="noStrike" cap="none" normalizeH="0" baseline="0" dirty="0">
                <a:ln>
                  <a:noFill/>
                </a:ln>
                <a:solidFill>
                  <a:schemeClr val="tx1"/>
                </a:solidFill>
                <a:effectLst/>
              </a:rPr>
              <a:t> Harmonic mean of precision and recall.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ROC-AUC:</a:t>
            </a:r>
            <a:r>
              <a:rPr kumimoji="0" lang="en-US" altLang="en-US" sz="1400" b="0" i="0" u="none" strike="noStrike" cap="none" normalizeH="0" baseline="0" dirty="0">
                <a:ln>
                  <a:noFill/>
                </a:ln>
                <a:solidFill>
                  <a:schemeClr val="tx1"/>
                </a:solidFill>
                <a:effectLst/>
              </a:rPr>
              <a:t> Performance across all classification thresholds.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Confusion Matrix:</a:t>
            </a:r>
            <a:r>
              <a:rPr kumimoji="0" lang="en-US" altLang="en-US" sz="1400" b="0" i="0" u="none" strike="noStrike" cap="none" normalizeH="0" baseline="0" dirty="0">
                <a:ln>
                  <a:noFill/>
                </a:ln>
                <a:solidFill>
                  <a:schemeClr val="tx1"/>
                </a:solidFill>
                <a:effectLst/>
              </a:rPr>
              <a:t> Detailed breakdown of true positives, false positives, true negatives, and false negatives.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8. Model Interpretation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Feature Importance:</a:t>
            </a:r>
            <a:r>
              <a:rPr kumimoji="0" lang="en-US" altLang="en-US" sz="1400" b="0" i="0" u="none" strike="noStrike" cap="none" normalizeH="0" baseline="0" dirty="0">
                <a:ln>
                  <a:noFill/>
                </a:ln>
                <a:solidFill>
                  <a:schemeClr val="tx1"/>
                </a:solidFill>
                <a:effectLst/>
              </a:rPr>
              <a:t> Identify which features contribute most to the model’s predictions.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Model Explainability:</a:t>
            </a:r>
            <a:r>
              <a:rPr kumimoji="0" lang="en-US" altLang="en-US" sz="1400" b="0" i="0" u="none" strike="noStrike" cap="none" normalizeH="0" baseline="0" dirty="0">
                <a:ln>
                  <a:noFill/>
                </a:ln>
                <a:solidFill>
                  <a:schemeClr val="tx1"/>
                </a:solidFill>
                <a:effectLst/>
              </a:rPr>
              <a:t> Ensure the model’s decision-making process is transparent and interpretable, especially for clinical use.</a:t>
            </a:r>
            <a:endParaRPr lang="en-US" altLang="en-US" sz="14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9. Validation and Testing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Clinical Trials:</a:t>
            </a:r>
            <a:r>
              <a:rPr kumimoji="0" lang="en-US" altLang="en-US" sz="1400" b="0" i="0" u="none" strike="noStrike" cap="none" normalizeH="0" baseline="0" dirty="0">
                <a:ln>
                  <a:noFill/>
                </a:ln>
                <a:solidFill>
                  <a:schemeClr val="tx1"/>
                </a:solidFill>
                <a:effectLst/>
              </a:rPr>
              <a:t> Validate the model in real-world clinical settings.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Feedback Loop:</a:t>
            </a:r>
            <a:r>
              <a:rPr kumimoji="0" lang="en-US" altLang="en-US" sz="1400" b="0" i="0" u="none" strike="noStrike" cap="none" normalizeH="0" baseline="0" dirty="0">
                <a:ln>
                  <a:noFill/>
                </a:ln>
                <a:solidFill>
                  <a:schemeClr val="tx1"/>
                </a:solidFill>
                <a:effectLst/>
              </a:rPr>
              <a:t> Collect feedback from healthcare providers and adjust the model, as necessary.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Regulatory Compliance:</a:t>
            </a:r>
            <a:r>
              <a:rPr kumimoji="0" lang="en-US" altLang="en-US" sz="1400" b="0" i="0" u="none" strike="noStrike" cap="none" normalizeH="0" baseline="0" dirty="0">
                <a:ln>
                  <a:noFill/>
                </a:ln>
                <a:solidFill>
                  <a:schemeClr val="tx1"/>
                </a:solidFill>
                <a:effectLst/>
              </a:rPr>
              <a:t> Ensure the model meets all relevant healthcare regulations and standards.</a:t>
            </a:r>
          </a:p>
        </p:txBody>
      </p:sp>
    </p:spTree>
    <p:extLst>
      <p:ext uri="{BB962C8B-B14F-4D97-AF65-F5344CB8AC3E}">
        <p14:creationId xmlns:p14="http://schemas.microsoft.com/office/powerpoint/2010/main" val="3387234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2286" y="2899955"/>
            <a:ext cx="4963885" cy="769441"/>
          </a:xfrm>
          <a:prstGeom prst="rect">
            <a:avLst/>
          </a:prstGeom>
          <a:noFill/>
        </p:spPr>
        <p:txBody>
          <a:bodyPr wrap="square" rtlCol="0">
            <a:spAutoFit/>
          </a:bodyPr>
          <a:lstStyle/>
          <a:p>
            <a:r>
              <a:rPr lang="en-IN" sz="4400" dirty="0"/>
              <a:t>Data Understanding</a:t>
            </a:r>
          </a:p>
        </p:txBody>
      </p:sp>
    </p:spTree>
    <p:extLst>
      <p:ext uri="{BB962C8B-B14F-4D97-AF65-F5344CB8AC3E}">
        <p14:creationId xmlns:p14="http://schemas.microsoft.com/office/powerpoint/2010/main" val="596647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E687A1-4B4C-215F-57FF-D22ED5EC20C2}"/>
              </a:ext>
            </a:extLst>
          </p:cNvPr>
          <p:cNvSpPr txBox="1"/>
          <p:nvPr/>
        </p:nvSpPr>
        <p:spPr>
          <a:xfrm>
            <a:off x="632151" y="166568"/>
            <a:ext cx="9808804" cy="6232475"/>
          </a:xfrm>
          <a:prstGeom prst="rect">
            <a:avLst/>
          </a:prstGeom>
          <a:noFill/>
        </p:spPr>
        <p:txBody>
          <a:bodyPr wrap="square">
            <a:spAutoFit/>
          </a:bodyPr>
          <a:lstStyle/>
          <a:p>
            <a:r>
              <a:rPr lang="en-US" sz="1050" b="1" dirty="0"/>
              <a:t>Dataset Overview</a:t>
            </a:r>
          </a:p>
          <a:p>
            <a:r>
              <a:rPr lang="en-US" sz="1050" dirty="0"/>
              <a:t>The dataset is designed to assess Autism Spectrum Disorder (ASD) traits in children using various features. Each row represents an individual child, and the </a:t>
            </a:r>
          </a:p>
          <a:p>
            <a:r>
              <a:rPr lang="en-US" sz="1050" dirty="0"/>
              <a:t>dataset includes both behavioral assessments and demographic details. The goal is to understand the factors associated with ASD traits and to develop models </a:t>
            </a:r>
          </a:p>
          <a:p>
            <a:r>
              <a:rPr lang="en-US" sz="1050" dirty="0"/>
              <a:t>for early diagnosis.</a:t>
            </a:r>
          </a:p>
          <a:p>
            <a:endParaRPr lang="en-US" sz="1050" dirty="0"/>
          </a:p>
          <a:p>
            <a:r>
              <a:rPr lang="en-US" sz="1050" b="1" dirty="0"/>
              <a:t>Variable Descriptions</a:t>
            </a:r>
          </a:p>
          <a:p>
            <a:r>
              <a:rPr lang="en-US" sz="1050" b="1" dirty="0"/>
              <a:t>Q-CHAT-10 Scores</a:t>
            </a:r>
          </a:p>
          <a:p>
            <a:endParaRPr lang="en-US" sz="1050" b="1" dirty="0"/>
          </a:p>
          <a:p>
            <a:pPr>
              <a:buFont typeface="+mj-lt"/>
              <a:buAutoNum type="arabicPeriod"/>
            </a:pPr>
            <a:r>
              <a:rPr lang="en-US" sz="1050" b="1" dirty="0"/>
              <a:t>A1_Score</a:t>
            </a:r>
            <a:r>
              <a:rPr lang="en-US" sz="1050" dirty="0"/>
              <a:t>: Score for "Does your child look at you when you call his/her name?"</a:t>
            </a:r>
          </a:p>
          <a:p>
            <a:pPr marL="742950" lvl="1" indent="-285750">
              <a:buFont typeface="+mj-lt"/>
              <a:buAutoNum type="arabicPeriod"/>
            </a:pPr>
            <a:r>
              <a:rPr lang="en-US" sz="1050" dirty="0"/>
              <a:t>Type: Boolean (Yes/No)</a:t>
            </a:r>
          </a:p>
          <a:p>
            <a:pPr marL="742950" lvl="1" indent="-285750">
              <a:buFont typeface="+mj-lt"/>
              <a:buAutoNum type="arabicPeriod"/>
            </a:pPr>
            <a:r>
              <a:rPr lang="en-US" sz="1050" dirty="0"/>
              <a:t>Description: Measures the child's response to their name being called.</a:t>
            </a:r>
          </a:p>
          <a:p>
            <a:pPr>
              <a:buFont typeface="+mj-lt"/>
              <a:buAutoNum type="arabicPeriod"/>
            </a:pPr>
            <a:r>
              <a:rPr lang="en-US" sz="1050" b="1" dirty="0"/>
              <a:t>A2_Score</a:t>
            </a:r>
            <a:r>
              <a:rPr lang="en-US" sz="1050" dirty="0"/>
              <a:t>: Score for "How easy is it for you to get eye contact with your child?"</a:t>
            </a:r>
          </a:p>
          <a:p>
            <a:pPr marL="742950" lvl="1" indent="-285750">
              <a:buFont typeface="+mj-lt"/>
              <a:buAutoNum type="arabicPeriod"/>
            </a:pPr>
            <a:r>
              <a:rPr lang="en-US" sz="1050" dirty="0"/>
              <a:t>Type: Ordinal (Very easy, Easy, Difficult, Very difficult)</a:t>
            </a:r>
          </a:p>
          <a:p>
            <a:pPr marL="742950" lvl="1" indent="-285750">
              <a:buFont typeface="+mj-lt"/>
              <a:buAutoNum type="arabicPeriod"/>
            </a:pPr>
            <a:r>
              <a:rPr lang="en-US" sz="1050" dirty="0"/>
              <a:t>Description: Assesses the child's eye contact behavior.</a:t>
            </a:r>
          </a:p>
          <a:p>
            <a:pPr>
              <a:buFont typeface="+mj-lt"/>
              <a:buAutoNum type="arabicPeriod"/>
            </a:pPr>
            <a:r>
              <a:rPr lang="en-US" sz="1050" b="1" dirty="0"/>
              <a:t>A3_Score</a:t>
            </a:r>
            <a:r>
              <a:rPr lang="en-US" sz="1050" dirty="0"/>
              <a:t>: Score for "Does your child point to indicate that s/he wants something? (e.g., a toy that is out of reach)"</a:t>
            </a:r>
          </a:p>
          <a:p>
            <a:pPr marL="742950" lvl="1" indent="-285750">
              <a:buFont typeface="+mj-lt"/>
              <a:buAutoNum type="arabicPeriod"/>
            </a:pPr>
            <a:r>
              <a:rPr lang="en-US" sz="1050" dirty="0"/>
              <a:t>Type: Boolean (Yes/No)</a:t>
            </a:r>
          </a:p>
          <a:p>
            <a:pPr marL="742950" lvl="1" indent="-285750">
              <a:buFont typeface="+mj-lt"/>
              <a:buAutoNum type="arabicPeriod"/>
            </a:pPr>
            <a:r>
              <a:rPr lang="en-US" sz="1050" dirty="0"/>
              <a:t>Description: Evaluates the child's use of pointing to express needs.</a:t>
            </a:r>
          </a:p>
          <a:p>
            <a:pPr>
              <a:buFont typeface="+mj-lt"/>
              <a:buAutoNum type="arabicPeriod"/>
            </a:pPr>
            <a:r>
              <a:rPr lang="en-US" sz="1050" b="1" dirty="0"/>
              <a:t>A4_Score</a:t>
            </a:r>
            <a:r>
              <a:rPr lang="en-US" sz="1050" dirty="0"/>
              <a:t>: Score for "Does your child point to share interest with you? (e.g., pointing at an interesting sight)"</a:t>
            </a:r>
          </a:p>
          <a:p>
            <a:pPr marL="742950" lvl="1" indent="-285750">
              <a:buFont typeface="+mj-lt"/>
              <a:buAutoNum type="arabicPeriod"/>
            </a:pPr>
            <a:r>
              <a:rPr lang="en-US" sz="1050" dirty="0"/>
              <a:t>Type: Boolean (Yes/No)</a:t>
            </a:r>
          </a:p>
          <a:p>
            <a:pPr marL="742950" lvl="1" indent="-285750">
              <a:buFont typeface="+mj-lt"/>
              <a:buAutoNum type="arabicPeriod"/>
            </a:pPr>
            <a:r>
              <a:rPr lang="en-US" sz="1050" dirty="0"/>
              <a:t>Description: Assesses the child's use of pointing to share interest.</a:t>
            </a:r>
          </a:p>
          <a:p>
            <a:pPr>
              <a:buFont typeface="+mj-lt"/>
              <a:buAutoNum type="arabicPeriod"/>
            </a:pPr>
            <a:r>
              <a:rPr lang="en-US" sz="1050" b="1" dirty="0"/>
              <a:t>A5_Score</a:t>
            </a:r>
            <a:r>
              <a:rPr lang="en-US" sz="1050" dirty="0"/>
              <a:t>: Score for "Does your child pretend? (e.g., care for dolls, talk on a toy phone)"</a:t>
            </a:r>
          </a:p>
          <a:p>
            <a:pPr marL="742950" lvl="1" indent="-285750">
              <a:buFont typeface="+mj-lt"/>
              <a:buAutoNum type="arabicPeriod"/>
            </a:pPr>
            <a:r>
              <a:rPr lang="en-US" sz="1050" dirty="0"/>
              <a:t>Type: Boolean (Yes/No)</a:t>
            </a:r>
          </a:p>
          <a:p>
            <a:pPr marL="742950" lvl="1" indent="-285750">
              <a:buFont typeface="+mj-lt"/>
              <a:buAutoNum type="arabicPeriod"/>
            </a:pPr>
            <a:r>
              <a:rPr lang="en-US" sz="1050" dirty="0"/>
              <a:t>Description: Evaluates the child's engagement in pretend play.</a:t>
            </a:r>
          </a:p>
          <a:p>
            <a:pPr>
              <a:buFont typeface="+mj-lt"/>
              <a:buAutoNum type="arabicPeriod"/>
            </a:pPr>
            <a:r>
              <a:rPr lang="en-US" sz="1050" b="1" dirty="0"/>
              <a:t>A6_Score</a:t>
            </a:r>
            <a:r>
              <a:rPr lang="en-US" sz="1050" dirty="0"/>
              <a:t>: Score for "Does your child follow where you’re looking?"</a:t>
            </a:r>
          </a:p>
          <a:p>
            <a:pPr marL="742950" lvl="1" indent="-285750">
              <a:buFont typeface="+mj-lt"/>
              <a:buAutoNum type="arabicPeriod"/>
            </a:pPr>
            <a:r>
              <a:rPr lang="en-US" sz="1050" dirty="0"/>
              <a:t>Type: Boolean (Yes/No)</a:t>
            </a:r>
          </a:p>
          <a:p>
            <a:pPr marL="742950" lvl="1" indent="-285750">
              <a:buFont typeface="+mj-lt"/>
              <a:buAutoNum type="arabicPeriod"/>
            </a:pPr>
            <a:r>
              <a:rPr lang="en-US" sz="1050" dirty="0"/>
              <a:t>Description: Measures the child's ability to follow the gaze of others.</a:t>
            </a:r>
          </a:p>
          <a:p>
            <a:pPr>
              <a:buFont typeface="+mj-lt"/>
              <a:buAutoNum type="arabicPeriod"/>
            </a:pPr>
            <a:r>
              <a:rPr lang="en-US" sz="1050" b="1" dirty="0"/>
              <a:t>A7_Score</a:t>
            </a:r>
            <a:r>
              <a:rPr lang="en-US" sz="1050" dirty="0"/>
              <a:t>: Score for "If you or someone else in the family is visibly upset, does your child show signs of wanting to comfort them? (e.g., stroking hair, hugging them)"</a:t>
            </a:r>
          </a:p>
          <a:p>
            <a:pPr marL="742950" lvl="1" indent="-285750">
              <a:buFont typeface="+mj-lt"/>
              <a:buAutoNum type="arabicPeriod"/>
            </a:pPr>
            <a:r>
              <a:rPr lang="en-US" sz="1050" dirty="0"/>
              <a:t>Type: Boolean (Yes/No)</a:t>
            </a:r>
          </a:p>
          <a:p>
            <a:pPr marL="742950" lvl="1" indent="-285750">
              <a:buFont typeface="+mj-lt"/>
              <a:buAutoNum type="arabicPeriod"/>
            </a:pPr>
            <a:r>
              <a:rPr lang="en-US" sz="1050" dirty="0"/>
              <a:t>Description: Assesses the child's empathy and comforting behaviors.</a:t>
            </a:r>
          </a:p>
          <a:p>
            <a:pPr>
              <a:buFont typeface="+mj-lt"/>
              <a:buAutoNum type="arabicPeriod"/>
            </a:pPr>
            <a:r>
              <a:rPr lang="en-US" sz="1050" b="1" dirty="0"/>
              <a:t>A8_Score</a:t>
            </a:r>
            <a:r>
              <a:rPr lang="en-US" sz="1050" dirty="0"/>
              <a:t>: Score for "Would you describe your child’s first words as:"</a:t>
            </a:r>
          </a:p>
          <a:p>
            <a:pPr marL="742950" lvl="1" indent="-285750">
              <a:buFont typeface="+mj-lt"/>
              <a:buAutoNum type="arabicPeriod"/>
            </a:pPr>
            <a:r>
              <a:rPr lang="en-US" sz="1050" dirty="0"/>
              <a:t>Type: Ordinal (Typical, Delayed, Advanced)</a:t>
            </a:r>
          </a:p>
          <a:p>
            <a:pPr marL="742950" lvl="1" indent="-285750">
              <a:buFont typeface="+mj-lt"/>
              <a:buAutoNum type="arabicPeriod"/>
            </a:pPr>
            <a:r>
              <a:rPr lang="en-US" sz="1050" dirty="0"/>
              <a:t>Description: Evaluates the child's language development.</a:t>
            </a:r>
          </a:p>
          <a:p>
            <a:pPr>
              <a:buFont typeface="+mj-lt"/>
              <a:buAutoNum type="arabicPeriod"/>
            </a:pPr>
            <a:r>
              <a:rPr lang="en-US" sz="1050" b="1" dirty="0"/>
              <a:t>A9_Score</a:t>
            </a:r>
            <a:r>
              <a:rPr lang="en-US" sz="1050" dirty="0"/>
              <a:t>: Score for "Does your child use simple gestures? (e.g., wave goodbye)"</a:t>
            </a:r>
          </a:p>
          <a:p>
            <a:pPr marL="742950" lvl="1" indent="-285750">
              <a:buFont typeface="+mj-lt"/>
              <a:buAutoNum type="arabicPeriod"/>
            </a:pPr>
            <a:r>
              <a:rPr lang="en-US" sz="1050" dirty="0"/>
              <a:t>Type: Boolean (Yes/No)</a:t>
            </a:r>
          </a:p>
          <a:p>
            <a:pPr marL="742950" lvl="1" indent="-285750">
              <a:buFont typeface="+mj-lt"/>
              <a:buAutoNum type="arabicPeriod"/>
            </a:pPr>
            <a:r>
              <a:rPr lang="en-US" sz="1050" dirty="0"/>
              <a:t>Description: Measures the child's use of gestures.</a:t>
            </a:r>
          </a:p>
          <a:p>
            <a:pPr>
              <a:buFont typeface="+mj-lt"/>
              <a:buAutoNum type="arabicPeriod"/>
            </a:pPr>
            <a:r>
              <a:rPr lang="en-US" sz="1050" b="1" dirty="0"/>
              <a:t>A10_Score</a:t>
            </a:r>
            <a:r>
              <a:rPr lang="en-US" sz="1050" dirty="0"/>
              <a:t>: Score for "Does your child stare at nothing with no apparent purpose?"</a:t>
            </a:r>
          </a:p>
          <a:p>
            <a:pPr marL="742950" lvl="1" indent="-285750">
              <a:buFont typeface="+mj-lt"/>
              <a:buAutoNum type="arabicPeriod"/>
            </a:pPr>
            <a:r>
              <a:rPr lang="en-US" sz="1050" dirty="0"/>
              <a:t>Type: Boolean (Yes/No)</a:t>
            </a:r>
          </a:p>
          <a:p>
            <a:pPr marL="742950" lvl="1" indent="-285750">
              <a:buFont typeface="+mj-lt"/>
              <a:buAutoNum type="arabicPeriod"/>
            </a:pPr>
            <a:r>
              <a:rPr lang="en-US" sz="1050" dirty="0"/>
              <a:t>Description: Assesses the child's tendency to engage in purposeless staring.</a:t>
            </a:r>
          </a:p>
        </p:txBody>
      </p:sp>
    </p:spTree>
    <p:extLst>
      <p:ext uri="{BB962C8B-B14F-4D97-AF65-F5344CB8AC3E}">
        <p14:creationId xmlns:p14="http://schemas.microsoft.com/office/powerpoint/2010/main" val="2780485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BEC66B-64FD-A9DE-D673-99139FE2CD59}"/>
              </a:ext>
            </a:extLst>
          </p:cNvPr>
          <p:cNvSpPr txBox="1"/>
          <p:nvPr/>
        </p:nvSpPr>
        <p:spPr>
          <a:xfrm>
            <a:off x="660140" y="243512"/>
            <a:ext cx="9566210" cy="6370975"/>
          </a:xfrm>
          <a:prstGeom prst="rect">
            <a:avLst/>
          </a:prstGeom>
          <a:noFill/>
        </p:spPr>
        <p:txBody>
          <a:bodyPr wrap="square">
            <a:spAutoFit/>
          </a:bodyPr>
          <a:lstStyle/>
          <a:p>
            <a:r>
              <a:rPr lang="en-US" sz="1200" b="1" dirty="0"/>
              <a:t>Demographic and Additional Features</a:t>
            </a:r>
          </a:p>
          <a:p>
            <a:pPr>
              <a:buFont typeface="+mj-lt"/>
              <a:buAutoNum type="arabicPeriod"/>
            </a:pPr>
            <a:r>
              <a:rPr lang="en-US" sz="1200" b="1" dirty="0"/>
              <a:t>age</a:t>
            </a:r>
            <a:r>
              <a:rPr lang="en-US" sz="1200" dirty="0"/>
              <a:t>:</a:t>
            </a:r>
          </a:p>
          <a:p>
            <a:pPr marL="742950" lvl="1" indent="-285750">
              <a:buFont typeface="+mj-lt"/>
              <a:buAutoNum type="arabicPeriod"/>
            </a:pPr>
            <a:r>
              <a:rPr lang="en-US" sz="1200" dirty="0"/>
              <a:t>Type: Numeric</a:t>
            </a:r>
          </a:p>
          <a:p>
            <a:pPr marL="742950" lvl="1" indent="-285750">
              <a:buFont typeface="+mj-lt"/>
              <a:buAutoNum type="arabicPeriod"/>
            </a:pPr>
            <a:r>
              <a:rPr lang="en-US" sz="1200" dirty="0"/>
              <a:t>Description: Age of the child in months.</a:t>
            </a:r>
          </a:p>
          <a:p>
            <a:pPr>
              <a:buFont typeface="+mj-lt"/>
              <a:buAutoNum type="arabicPeriod"/>
            </a:pPr>
            <a:r>
              <a:rPr lang="en-US" sz="1200" b="1" dirty="0"/>
              <a:t>gender</a:t>
            </a:r>
            <a:r>
              <a:rPr lang="en-US" sz="1200" dirty="0"/>
              <a:t>:</a:t>
            </a:r>
          </a:p>
          <a:p>
            <a:pPr marL="742950" lvl="1" indent="-285750">
              <a:buFont typeface="+mj-lt"/>
              <a:buAutoNum type="arabicPeriod"/>
            </a:pPr>
            <a:r>
              <a:rPr lang="en-US" sz="1200" dirty="0"/>
              <a:t>Type: Categorical (Male/Female)</a:t>
            </a:r>
          </a:p>
          <a:p>
            <a:pPr marL="742950" lvl="1" indent="-285750">
              <a:buFont typeface="+mj-lt"/>
              <a:buAutoNum type="arabicPeriod"/>
            </a:pPr>
            <a:r>
              <a:rPr lang="en-US" sz="1200" dirty="0"/>
              <a:t>Description: Gender of the child.</a:t>
            </a:r>
          </a:p>
          <a:p>
            <a:pPr>
              <a:buFont typeface="+mj-lt"/>
              <a:buAutoNum type="arabicPeriod"/>
            </a:pPr>
            <a:r>
              <a:rPr lang="en-US" sz="1200" b="1" dirty="0"/>
              <a:t>ethnicity</a:t>
            </a:r>
            <a:r>
              <a:rPr lang="en-US" sz="1200" dirty="0"/>
              <a:t>:</a:t>
            </a:r>
          </a:p>
          <a:p>
            <a:pPr marL="742950" lvl="1" indent="-285750">
              <a:buFont typeface="+mj-lt"/>
              <a:buAutoNum type="arabicPeriod"/>
            </a:pPr>
            <a:r>
              <a:rPr lang="en-US" sz="1200" dirty="0"/>
              <a:t>Type: String</a:t>
            </a:r>
          </a:p>
          <a:p>
            <a:pPr marL="742950" lvl="1" indent="-285750">
              <a:buFont typeface="+mj-lt"/>
              <a:buAutoNum type="arabicPeriod"/>
            </a:pPr>
            <a:r>
              <a:rPr lang="en-US" sz="1200" dirty="0"/>
              <a:t>Description: Ethnic background of the child.</a:t>
            </a:r>
          </a:p>
          <a:p>
            <a:pPr>
              <a:buFont typeface="+mj-lt"/>
              <a:buAutoNum type="arabicPeriod"/>
            </a:pPr>
            <a:r>
              <a:rPr lang="en-US" sz="1200" b="1" dirty="0"/>
              <a:t>jaundice</a:t>
            </a:r>
            <a:r>
              <a:rPr lang="en-US" sz="1200" dirty="0"/>
              <a:t>:</a:t>
            </a:r>
          </a:p>
          <a:p>
            <a:pPr marL="742950" lvl="1" indent="-285750">
              <a:buFont typeface="+mj-lt"/>
              <a:buAutoNum type="arabicPeriod"/>
            </a:pPr>
            <a:r>
              <a:rPr lang="en-US" sz="1200" dirty="0"/>
              <a:t>Type: Boolean (Yes/No)</a:t>
            </a:r>
          </a:p>
          <a:p>
            <a:pPr marL="742950" lvl="1" indent="-285750">
              <a:buFont typeface="+mj-lt"/>
              <a:buAutoNum type="arabicPeriod"/>
            </a:pPr>
            <a:r>
              <a:rPr lang="en-US" sz="1200" dirty="0"/>
              <a:t>Description: Indicates whether the child was born with jaundice.</a:t>
            </a:r>
          </a:p>
          <a:p>
            <a:pPr>
              <a:buFont typeface="+mj-lt"/>
              <a:buAutoNum type="arabicPeriod"/>
            </a:pPr>
            <a:r>
              <a:rPr lang="en-US" sz="1200" b="1" dirty="0" smtClean="0"/>
              <a:t>autism</a:t>
            </a:r>
            <a:r>
              <a:rPr lang="en-US" sz="1200" dirty="0"/>
              <a:t>:</a:t>
            </a:r>
          </a:p>
          <a:p>
            <a:pPr marL="742950" lvl="1" indent="-285750">
              <a:buFont typeface="+mj-lt"/>
              <a:buAutoNum type="arabicPeriod"/>
            </a:pPr>
            <a:r>
              <a:rPr lang="en-US" sz="1200" dirty="0"/>
              <a:t>Type: Boolean (Yes/No)</a:t>
            </a:r>
          </a:p>
          <a:p>
            <a:pPr marL="742950" lvl="1" indent="-285750">
              <a:buFont typeface="+mj-lt"/>
              <a:buAutoNum type="arabicPeriod"/>
            </a:pPr>
            <a:r>
              <a:rPr lang="en-US" sz="1200" dirty="0"/>
              <a:t>Description: Indicates whether the child has been diagnosed with autism.</a:t>
            </a:r>
          </a:p>
          <a:p>
            <a:pPr>
              <a:buFont typeface="+mj-lt"/>
              <a:buAutoNum type="arabicPeriod"/>
            </a:pPr>
            <a:r>
              <a:rPr lang="en-US" sz="1200" b="1" dirty="0"/>
              <a:t>country_of_res</a:t>
            </a:r>
            <a:r>
              <a:rPr lang="en-US" sz="1200" dirty="0"/>
              <a:t>:</a:t>
            </a:r>
          </a:p>
          <a:p>
            <a:pPr marL="742950" lvl="1" indent="-285750">
              <a:buFont typeface="+mj-lt"/>
              <a:buAutoNum type="arabicPeriod"/>
            </a:pPr>
            <a:r>
              <a:rPr lang="en-US" sz="1200" dirty="0"/>
              <a:t>Type: String</a:t>
            </a:r>
          </a:p>
          <a:p>
            <a:pPr marL="742950" lvl="1" indent="-285750">
              <a:buFont typeface="+mj-lt"/>
              <a:buAutoNum type="arabicPeriod"/>
            </a:pPr>
            <a:r>
              <a:rPr lang="en-US" sz="1200" dirty="0"/>
              <a:t>Description: The country where the child resides.</a:t>
            </a:r>
          </a:p>
          <a:p>
            <a:pPr>
              <a:buFont typeface="+mj-lt"/>
              <a:buAutoNum type="arabicPeriod"/>
            </a:pPr>
            <a:r>
              <a:rPr lang="en-US" sz="1200" b="1" dirty="0"/>
              <a:t>used_app_before</a:t>
            </a:r>
            <a:r>
              <a:rPr lang="en-US" sz="1200" dirty="0"/>
              <a:t>:</a:t>
            </a:r>
          </a:p>
          <a:p>
            <a:pPr marL="742950" lvl="1" indent="-285750">
              <a:buFont typeface="+mj-lt"/>
              <a:buAutoNum type="arabicPeriod"/>
            </a:pPr>
            <a:r>
              <a:rPr lang="en-US" sz="1200" dirty="0"/>
              <a:t>Type: Boolean (Yes/No)</a:t>
            </a:r>
          </a:p>
          <a:p>
            <a:pPr marL="742950" lvl="1" indent="-285750">
              <a:buFont typeface="+mj-lt"/>
              <a:buAutoNum type="arabicPeriod"/>
            </a:pPr>
            <a:r>
              <a:rPr lang="en-US" sz="1200" dirty="0"/>
              <a:t>Description: Indicates whether the respondent has used the ASD screening app before.</a:t>
            </a:r>
          </a:p>
          <a:p>
            <a:pPr>
              <a:buFont typeface="+mj-lt"/>
              <a:buAutoNum type="arabicPeriod"/>
            </a:pPr>
            <a:r>
              <a:rPr lang="en-US" sz="1200" b="1" dirty="0"/>
              <a:t>result</a:t>
            </a:r>
            <a:r>
              <a:rPr lang="en-US" sz="1200" dirty="0"/>
              <a:t>:</a:t>
            </a:r>
          </a:p>
          <a:p>
            <a:pPr marL="742950" lvl="1" indent="-285750">
              <a:buFont typeface="+mj-lt"/>
              <a:buAutoNum type="arabicPeriod"/>
            </a:pPr>
            <a:r>
              <a:rPr lang="en-US" sz="1200" dirty="0"/>
              <a:t>Type: Numeric (1-10)</a:t>
            </a:r>
          </a:p>
          <a:p>
            <a:pPr marL="742950" lvl="1" indent="-285750">
              <a:buFont typeface="+mj-lt"/>
              <a:buAutoNum type="arabicPeriod"/>
            </a:pPr>
            <a:r>
              <a:rPr lang="en-US" sz="1200" dirty="0"/>
              <a:t>Description: Total score from the Q-CHAT-10 questionnaire. Scores ≤ 3 indicate no ASD traits; scores &gt; 3 indicate ASD traits.</a:t>
            </a:r>
          </a:p>
          <a:p>
            <a:pPr>
              <a:buFont typeface="+mj-lt"/>
              <a:buAutoNum type="arabicPeriod"/>
            </a:pPr>
            <a:r>
              <a:rPr lang="en-US" sz="1200" b="1" dirty="0"/>
              <a:t>age_desc</a:t>
            </a:r>
            <a:r>
              <a:rPr lang="en-US" sz="1200" dirty="0"/>
              <a:t>:</a:t>
            </a:r>
          </a:p>
          <a:p>
            <a:pPr marL="742950" lvl="1" indent="-285750">
              <a:buFont typeface="+mj-lt"/>
              <a:buAutoNum type="arabicPeriod"/>
            </a:pPr>
            <a:r>
              <a:rPr lang="en-US" sz="1200" dirty="0"/>
              <a:t>Type: Categorical </a:t>
            </a:r>
            <a:r>
              <a:rPr lang="en-US" sz="1200" dirty="0" smtClean="0"/>
              <a:t>(4 – 11 years)</a:t>
            </a:r>
            <a:endParaRPr lang="en-US" sz="1200" dirty="0"/>
          </a:p>
          <a:p>
            <a:pPr marL="742950" lvl="1" indent="-285750">
              <a:buFont typeface="+mj-lt"/>
              <a:buAutoNum type="arabicPeriod"/>
            </a:pPr>
            <a:r>
              <a:rPr lang="en-US" sz="1200" dirty="0"/>
              <a:t>Description: Age description of the child.</a:t>
            </a:r>
          </a:p>
          <a:p>
            <a:pPr>
              <a:buFont typeface="+mj-lt"/>
              <a:buAutoNum type="arabicPeriod"/>
            </a:pPr>
            <a:r>
              <a:rPr lang="en-US" sz="1200" b="1" dirty="0"/>
              <a:t>relation</a:t>
            </a:r>
            <a:r>
              <a:rPr lang="en-US" sz="1200" dirty="0"/>
              <a:t>:</a:t>
            </a:r>
          </a:p>
          <a:p>
            <a:pPr marL="742950" lvl="1" indent="-285750">
              <a:buFont typeface="+mj-lt"/>
              <a:buAutoNum type="arabicPeriod"/>
            </a:pPr>
            <a:r>
              <a:rPr lang="en-US" sz="1200" dirty="0"/>
              <a:t>Type: String</a:t>
            </a:r>
          </a:p>
          <a:p>
            <a:pPr marL="742950" lvl="1" indent="-285750">
              <a:buFont typeface="+mj-lt"/>
              <a:buAutoNum type="arabicPeriod"/>
            </a:pPr>
            <a:r>
              <a:rPr lang="en-US" sz="1200" dirty="0"/>
              <a:t>Description: The relationship of the person completing the test to the child (e.g., Parent, </a:t>
            </a:r>
            <a:r>
              <a:rPr lang="en-US" sz="1200" dirty="0" smtClean="0"/>
              <a:t>Relative, Health care professional, self, ?).</a:t>
            </a:r>
            <a:endParaRPr lang="en-US" sz="1200" dirty="0"/>
          </a:p>
          <a:p>
            <a:pPr>
              <a:buFont typeface="+mj-lt"/>
              <a:buAutoNum type="arabicPeriod"/>
            </a:pPr>
            <a:r>
              <a:rPr lang="en-US" sz="1200" b="1" dirty="0"/>
              <a:t>Class/ASD</a:t>
            </a:r>
            <a:r>
              <a:rPr lang="en-US" sz="1200" dirty="0"/>
              <a:t>:</a:t>
            </a:r>
          </a:p>
          <a:p>
            <a:pPr marL="742950" lvl="1" indent="-285750">
              <a:buFont typeface="+mj-lt"/>
              <a:buAutoNum type="arabicPeriod"/>
            </a:pPr>
            <a:r>
              <a:rPr lang="en-US" sz="1200" dirty="0"/>
              <a:t>Type: Categorical (Yes/No)</a:t>
            </a:r>
          </a:p>
          <a:p>
            <a:pPr marL="742950" lvl="1" indent="-285750">
              <a:buFont typeface="+mj-lt"/>
              <a:buAutoNum type="arabicPeriod"/>
            </a:pPr>
            <a:r>
              <a:rPr lang="en-US" sz="1200" dirty="0"/>
              <a:t>Description: Indicates whether the child has ASD traits.</a:t>
            </a:r>
          </a:p>
        </p:txBody>
      </p:sp>
    </p:spTree>
    <p:extLst>
      <p:ext uri="{BB962C8B-B14F-4D97-AF65-F5344CB8AC3E}">
        <p14:creationId xmlns:p14="http://schemas.microsoft.com/office/powerpoint/2010/main" val="1833945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4C21B9-6178-B310-7FA9-9C781E3AEB8A}"/>
              </a:ext>
            </a:extLst>
          </p:cNvPr>
          <p:cNvSpPr txBox="1"/>
          <p:nvPr/>
        </p:nvSpPr>
        <p:spPr>
          <a:xfrm>
            <a:off x="753447" y="241967"/>
            <a:ext cx="9258300" cy="6386364"/>
          </a:xfrm>
          <a:prstGeom prst="rect">
            <a:avLst/>
          </a:prstGeom>
          <a:noFill/>
        </p:spPr>
        <p:txBody>
          <a:bodyPr wrap="square">
            <a:spAutoFit/>
          </a:bodyPr>
          <a:lstStyle/>
          <a:p>
            <a:r>
              <a:rPr lang="en-US" sz="1200" b="1" dirty="0"/>
              <a:t>Additional Features</a:t>
            </a:r>
          </a:p>
          <a:p>
            <a:pPr>
              <a:buFont typeface="+mj-lt"/>
              <a:buAutoNum type="arabicPeriod"/>
            </a:pPr>
            <a:r>
              <a:rPr lang="en-US" sz="1200" b="1" dirty="0"/>
              <a:t>Communication_Skills</a:t>
            </a:r>
            <a:r>
              <a:rPr lang="en-US" sz="1200" dirty="0"/>
              <a:t>:</a:t>
            </a:r>
          </a:p>
          <a:p>
            <a:pPr marL="742950" lvl="1" indent="-285750">
              <a:buFont typeface="+mj-lt"/>
              <a:buAutoNum type="arabicPeriod"/>
            </a:pPr>
            <a:r>
              <a:rPr lang="en-US" sz="1200" dirty="0"/>
              <a:t>Type: Categorical/Ordinal</a:t>
            </a:r>
          </a:p>
          <a:p>
            <a:pPr marL="742950" lvl="1" indent="-285750">
              <a:buFont typeface="+mj-lt"/>
              <a:buAutoNum type="arabicPeriod"/>
            </a:pPr>
            <a:r>
              <a:rPr lang="en-US" sz="1200" dirty="0"/>
              <a:t>Description: Assessment of the child's communication abilities.</a:t>
            </a:r>
          </a:p>
          <a:p>
            <a:pPr>
              <a:buFont typeface="+mj-lt"/>
              <a:buAutoNum type="arabicPeriod"/>
            </a:pPr>
            <a:r>
              <a:rPr lang="en-US" sz="1200" b="1" dirty="0"/>
              <a:t>Repetitive_Behaviors</a:t>
            </a:r>
            <a:r>
              <a:rPr lang="en-US" sz="1200" dirty="0"/>
              <a:t>:</a:t>
            </a:r>
          </a:p>
          <a:p>
            <a:pPr marL="742950" lvl="1" indent="-285750">
              <a:buFont typeface="+mj-lt"/>
              <a:buAutoNum type="arabicPeriod"/>
            </a:pPr>
            <a:r>
              <a:rPr lang="en-US" sz="1200" dirty="0"/>
              <a:t>Type: Categorical/Ordinal</a:t>
            </a:r>
          </a:p>
          <a:p>
            <a:pPr marL="742950" lvl="1" indent="-285750">
              <a:buFont typeface="+mj-lt"/>
              <a:buAutoNum type="arabicPeriod"/>
            </a:pPr>
            <a:r>
              <a:rPr lang="en-US" sz="1200" dirty="0"/>
              <a:t>Description: Evaluation of repetitive behaviors observed in the child.</a:t>
            </a:r>
          </a:p>
          <a:p>
            <a:pPr>
              <a:buFont typeface="+mj-lt"/>
              <a:buAutoNum type="arabicPeriod"/>
            </a:pPr>
            <a:r>
              <a:rPr lang="en-US" sz="1200" b="1" dirty="0"/>
              <a:t>Sensory_Sensitivity</a:t>
            </a:r>
            <a:r>
              <a:rPr lang="en-US" sz="1200" dirty="0"/>
              <a:t>:</a:t>
            </a:r>
          </a:p>
          <a:p>
            <a:pPr marL="742950" lvl="1" indent="-285750">
              <a:buFont typeface="+mj-lt"/>
              <a:buAutoNum type="arabicPeriod"/>
            </a:pPr>
            <a:r>
              <a:rPr lang="en-US" sz="1200" dirty="0"/>
              <a:t>Type: Categorical/Ordinal</a:t>
            </a:r>
          </a:p>
          <a:p>
            <a:pPr marL="742950" lvl="1" indent="-285750">
              <a:buFont typeface="+mj-lt"/>
              <a:buAutoNum type="arabicPeriod"/>
            </a:pPr>
            <a:r>
              <a:rPr lang="en-US" sz="1200" dirty="0"/>
              <a:t>Description: Measures the child's sensitivity to sensory inputs.</a:t>
            </a:r>
          </a:p>
          <a:p>
            <a:pPr>
              <a:buFont typeface="+mj-lt"/>
              <a:buAutoNum type="arabicPeriod"/>
            </a:pPr>
            <a:r>
              <a:rPr lang="en-US" sz="1200" b="1" dirty="0"/>
              <a:t>Coexisting_Conditions</a:t>
            </a:r>
            <a:r>
              <a:rPr lang="en-US" sz="1200" dirty="0"/>
              <a:t>:</a:t>
            </a:r>
          </a:p>
          <a:p>
            <a:pPr marL="742950" lvl="1" indent="-285750">
              <a:buFont typeface="+mj-lt"/>
              <a:buAutoNum type="arabicPeriod"/>
            </a:pPr>
            <a:r>
              <a:rPr lang="en-US" sz="1200" dirty="0"/>
              <a:t>Type: Categorical/Ordinal</a:t>
            </a:r>
          </a:p>
          <a:p>
            <a:pPr marL="742950" lvl="1" indent="-285750">
              <a:buFont typeface="+mj-lt"/>
              <a:buAutoNum type="arabicPeriod"/>
            </a:pPr>
            <a:r>
              <a:rPr lang="en-US" sz="1200" dirty="0"/>
              <a:t>Description: Indicates the presence of any coexisting medical or psychological conditions.</a:t>
            </a:r>
          </a:p>
          <a:p>
            <a:pPr>
              <a:buFont typeface="+mj-lt"/>
              <a:buAutoNum type="arabicPeriod"/>
            </a:pPr>
            <a:r>
              <a:rPr lang="en-US" sz="1200" b="1" dirty="0"/>
              <a:t>Birth_Complications</a:t>
            </a:r>
            <a:r>
              <a:rPr lang="en-US" sz="1200" dirty="0"/>
              <a:t>:</a:t>
            </a:r>
          </a:p>
          <a:p>
            <a:pPr marL="742950" lvl="1" indent="-285750">
              <a:buFont typeface="+mj-lt"/>
              <a:buAutoNum type="arabicPeriod"/>
            </a:pPr>
            <a:r>
              <a:rPr lang="en-US" sz="1200" dirty="0"/>
              <a:t>Type: Boolean (Yes/No)</a:t>
            </a:r>
          </a:p>
          <a:p>
            <a:pPr marL="742950" lvl="1" indent="-285750">
              <a:buFont typeface="+mj-lt"/>
              <a:buAutoNum type="arabicPeriod"/>
            </a:pPr>
            <a:r>
              <a:rPr lang="en-US" sz="1200" dirty="0"/>
              <a:t>Description: Indicates if there were any complications during birth.</a:t>
            </a:r>
          </a:p>
          <a:p>
            <a:pPr>
              <a:buFont typeface="+mj-lt"/>
              <a:buAutoNum type="arabicPeriod"/>
            </a:pPr>
            <a:r>
              <a:rPr lang="en-US" sz="1200" b="1" dirty="0"/>
              <a:t>Early_Development_Delays</a:t>
            </a:r>
            <a:r>
              <a:rPr lang="en-US" sz="1200" dirty="0"/>
              <a:t>:</a:t>
            </a:r>
          </a:p>
          <a:p>
            <a:pPr marL="742950" lvl="1" indent="-285750">
              <a:buFont typeface="+mj-lt"/>
              <a:buAutoNum type="arabicPeriod"/>
            </a:pPr>
            <a:r>
              <a:rPr lang="en-US" sz="1200" dirty="0"/>
              <a:t>Type: Boolean (Yes/No)</a:t>
            </a:r>
          </a:p>
          <a:p>
            <a:pPr marL="742950" lvl="1" indent="-285750">
              <a:buFont typeface="+mj-lt"/>
              <a:buAutoNum type="arabicPeriod"/>
            </a:pPr>
            <a:r>
              <a:rPr lang="en-US" sz="1200" dirty="0"/>
              <a:t>Description: Indicates if there were any delays in early developmental milestones.</a:t>
            </a:r>
          </a:p>
          <a:p>
            <a:pPr>
              <a:buFont typeface="+mj-lt"/>
              <a:buAutoNum type="arabicPeriod"/>
            </a:pPr>
            <a:r>
              <a:rPr lang="en-US" sz="1200" b="1" dirty="0"/>
              <a:t>Family_History_ASD</a:t>
            </a:r>
            <a:r>
              <a:rPr lang="en-US" sz="1200" dirty="0"/>
              <a:t>:</a:t>
            </a:r>
          </a:p>
          <a:p>
            <a:pPr marL="742950" lvl="1" indent="-285750">
              <a:buFont typeface="+mj-lt"/>
              <a:buAutoNum type="arabicPeriod"/>
            </a:pPr>
            <a:r>
              <a:rPr lang="en-US" sz="1200" dirty="0"/>
              <a:t>Type: Boolean (Yes/No)</a:t>
            </a:r>
          </a:p>
          <a:p>
            <a:pPr marL="742950" lvl="1" indent="-285750">
              <a:buFont typeface="+mj-lt"/>
              <a:buAutoNum type="arabicPeriod"/>
            </a:pPr>
            <a:r>
              <a:rPr lang="en-US" sz="1200" dirty="0"/>
              <a:t>Description: Indicates if there is a family history of ASD.</a:t>
            </a:r>
          </a:p>
          <a:p>
            <a:endParaRPr lang="en-US" sz="1200" dirty="0"/>
          </a:p>
          <a:p>
            <a:r>
              <a:rPr lang="en-US" sz="1200" b="1" dirty="0"/>
              <a:t>Data Exploration and Insights</a:t>
            </a:r>
          </a:p>
          <a:p>
            <a:endParaRPr lang="en-US" sz="1100" b="1" dirty="0"/>
          </a:p>
          <a:p>
            <a:pPr>
              <a:buFont typeface="Arial" panose="020B0604020202020204" pitchFamily="34" charset="0"/>
              <a:buChar char="•"/>
            </a:pPr>
            <a:r>
              <a:rPr lang="en-US" sz="1100" b="1" dirty="0"/>
              <a:t>Behavioral Patterns</a:t>
            </a:r>
            <a:r>
              <a:rPr lang="en-US" sz="1100" dirty="0"/>
              <a:t>: Analyze the responses to the Q-CHAT-10 questions (A1_Score to A10_Score) to identify common behavioral patterns associated with ASD traits.</a:t>
            </a:r>
          </a:p>
          <a:p>
            <a:pPr>
              <a:buFont typeface="Arial" panose="020B0604020202020204" pitchFamily="34" charset="0"/>
              <a:buChar char="•"/>
            </a:pPr>
            <a:r>
              <a:rPr lang="en-US" sz="1100" b="1" dirty="0"/>
              <a:t>Demographic Influence</a:t>
            </a:r>
            <a:r>
              <a:rPr lang="en-US" sz="1100" dirty="0"/>
              <a:t>: Examine how demographic factors such as age, gender, ethnicity, and country of residence correlate with ASD traits.</a:t>
            </a:r>
          </a:p>
          <a:p>
            <a:pPr>
              <a:buFont typeface="Arial" panose="020B0604020202020204" pitchFamily="34" charset="0"/>
              <a:buChar char="•"/>
            </a:pPr>
            <a:r>
              <a:rPr lang="en-US" sz="1100" b="1" dirty="0"/>
              <a:t>Family History and Medical Background</a:t>
            </a:r>
            <a:r>
              <a:rPr lang="en-US" sz="1100" dirty="0"/>
              <a:t>: Investigate the impact of family history of ASD, medical conditions like jaundice, and birth complications on the likelihood of ASD traits.</a:t>
            </a:r>
          </a:p>
          <a:p>
            <a:pPr>
              <a:buFont typeface="Arial" panose="020B0604020202020204" pitchFamily="34" charset="0"/>
              <a:buChar char="•"/>
            </a:pPr>
            <a:r>
              <a:rPr lang="en-US" sz="1100" b="1" dirty="0"/>
              <a:t>Score Distribution</a:t>
            </a:r>
            <a:r>
              <a:rPr lang="en-US" sz="1100" dirty="0"/>
              <a:t>: Study the distribution of Q-CHAT-10 scores and their relationship with the class variable to understand scoring patterns.</a:t>
            </a:r>
          </a:p>
          <a:p>
            <a:pPr>
              <a:buFont typeface="Arial" panose="020B0604020202020204" pitchFamily="34" charset="0"/>
              <a:buChar char="•"/>
            </a:pPr>
            <a:r>
              <a:rPr lang="en-US" sz="1100" b="1" dirty="0"/>
              <a:t>Respondent Analysis</a:t>
            </a:r>
            <a:r>
              <a:rPr lang="en-US" sz="1100" dirty="0"/>
              <a:t>: Assess if the relationship of the respondent to the child (e.g., parent, caregiver) affects the responses and screening outcomes.</a:t>
            </a:r>
          </a:p>
          <a:p>
            <a:pPr>
              <a:buFont typeface="Arial" panose="020B0604020202020204" pitchFamily="34" charset="0"/>
              <a:buChar char="•"/>
            </a:pPr>
            <a:r>
              <a:rPr lang="en-US" sz="1100" b="1" dirty="0"/>
              <a:t>Coexisting Conditions</a:t>
            </a:r>
            <a:r>
              <a:rPr lang="en-US" sz="1100" dirty="0"/>
              <a:t>: Analyze the presence of coexisting medical or psychological conditions and their impact on the child’s ASD traits.</a:t>
            </a:r>
          </a:p>
          <a:p>
            <a:pPr>
              <a:buFont typeface="Arial" panose="020B0604020202020204" pitchFamily="34" charset="0"/>
              <a:buChar char="•"/>
            </a:pPr>
            <a:r>
              <a:rPr lang="en-US" sz="1100" b="1" dirty="0"/>
              <a:t>Communication and Behavior</a:t>
            </a:r>
            <a:r>
              <a:rPr lang="en-US" sz="1100" dirty="0"/>
              <a:t>: Explore the relationships between communication skills, repetitive behaviors, and sensory sensitivity with ASD traits.</a:t>
            </a:r>
          </a:p>
          <a:p>
            <a:endParaRPr lang="en-US" sz="1200" dirty="0"/>
          </a:p>
        </p:txBody>
      </p:sp>
    </p:spTree>
    <p:extLst>
      <p:ext uri="{BB962C8B-B14F-4D97-AF65-F5344CB8AC3E}">
        <p14:creationId xmlns:p14="http://schemas.microsoft.com/office/powerpoint/2010/main" val="4108828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3017" y="2886891"/>
            <a:ext cx="6400800" cy="769441"/>
          </a:xfrm>
          <a:prstGeom prst="rect">
            <a:avLst/>
          </a:prstGeom>
          <a:noFill/>
        </p:spPr>
        <p:txBody>
          <a:bodyPr wrap="square" rtlCol="0">
            <a:spAutoFit/>
          </a:bodyPr>
          <a:lstStyle/>
          <a:p>
            <a:r>
              <a:rPr lang="en-IN" sz="4400" dirty="0"/>
              <a:t>Summary of the Dataset</a:t>
            </a:r>
          </a:p>
        </p:txBody>
      </p:sp>
    </p:spTree>
    <p:extLst>
      <p:ext uri="{BB962C8B-B14F-4D97-AF65-F5344CB8AC3E}">
        <p14:creationId xmlns:p14="http://schemas.microsoft.com/office/powerpoint/2010/main" val="1070564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0FE57C-1EBB-A92D-F97E-3A975A188BAC}"/>
              </a:ext>
            </a:extLst>
          </p:cNvPr>
          <p:cNvSpPr txBox="1"/>
          <p:nvPr/>
        </p:nvSpPr>
        <p:spPr>
          <a:xfrm>
            <a:off x="795046" y="1102672"/>
            <a:ext cx="10601908" cy="4893647"/>
          </a:xfrm>
          <a:prstGeom prst="rect">
            <a:avLst/>
          </a:prstGeom>
          <a:noFill/>
        </p:spPr>
        <p:txBody>
          <a:bodyPr wrap="square">
            <a:spAutoFit/>
          </a:bodyPr>
          <a:lstStyle/>
          <a:p>
            <a:r>
              <a:rPr lang="en-IN" sz="1300" dirty="0"/>
              <a:t>The dataset consists of 30,000 entries and 28 columns, each representing different attributes of the children being analysed. These attributes can be categorized into numerical and categorical features.</a:t>
            </a:r>
          </a:p>
          <a:p>
            <a:endParaRPr lang="en-IN" sz="1300" dirty="0"/>
          </a:p>
          <a:p>
            <a:r>
              <a:rPr lang="en-IN" sz="1300" dirty="0"/>
              <a:t>Key Features:</a:t>
            </a:r>
          </a:p>
          <a:p>
            <a:endParaRPr lang="en-IN" sz="1300" dirty="0"/>
          </a:p>
          <a:p>
            <a:pPr marL="285750" indent="-285750">
              <a:buFont typeface="Wingdings" panose="05000000000000000000" pitchFamily="2" charset="2"/>
              <a:buChar char="§"/>
            </a:pPr>
            <a:r>
              <a:rPr lang="en-IN" sz="1300" dirty="0"/>
              <a:t>Demographic Information:</a:t>
            </a:r>
          </a:p>
          <a:p>
            <a:pPr marL="342900" indent="-342900">
              <a:buFont typeface="+mj-lt"/>
              <a:buAutoNum type="arabicPeriod"/>
            </a:pPr>
            <a:r>
              <a:rPr lang="en-US" sz="1300" dirty="0"/>
              <a:t>age: The age of the child.</a:t>
            </a:r>
          </a:p>
          <a:p>
            <a:pPr marL="342900" indent="-342900">
              <a:buFont typeface="+mj-lt"/>
              <a:buAutoNum type="arabicPeriod"/>
            </a:pPr>
            <a:r>
              <a:rPr lang="en-US" sz="1300" dirty="0"/>
              <a:t>gender: The gender of the child.</a:t>
            </a:r>
          </a:p>
          <a:p>
            <a:pPr marL="342900" indent="-342900">
              <a:buFont typeface="+mj-lt"/>
              <a:buAutoNum type="arabicPeriod"/>
            </a:pPr>
            <a:r>
              <a:rPr lang="en-US" sz="1300" dirty="0"/>
              <a:t>ethnicity: The ethnic background of the child.</a:t>
            </a:r>
          </a:p>
          <a:p>
            <a:pPr marL="342900" indent="-342900">
              <a:buFont typeface="+mj-lt"/>
              <a:buAutoNum type="arabicPeriod"/>
            </a:pPr>
            <a:r>
              <a:rPr lang="en-US" sz="1300" dirty="0"/>
              <a:t>country_of_res: The country of residence.</a:t>
            </a:r>
          </a:p>
          <a:p>
            <a:pPr marL="342900" indent="-342900">
              <a:buFont typeface="+mj-lt"/>
              <a:buAutoNum type="arabicPeriod"/>
            </a:pPr>
            <a:r>
              <a:rPr lang="en-US" sz="1300" dirty="0"/>
              <a:t>Behavioral Scores: A1_Score to A10_Score: Scores from various behavioral assessments, each taking binary values (0 or 1).</a:t>
            </a:r>
          </a:p>
          <a:p>
            <a:pPr marL="342900" indent="-342900">
              <a:buFont typeface="+mj-lt"/>
              <a:buAutoNum type="arabicPeriod"/>
            </a:pPr>
            <a:endParaRPr lang="en-US" sz="1300" dirty="0"/>
          </a:p>
          <a:p>
            <a:pPr marL="342900" indent="-342900">
              <a:buFont typeface="Wingdings" panose="05000000000000000000" pitchFamily="2" charset="2"/>
              <a:buChar char="§"/>
            </a:pPr>
            <a:r>
              <a:rPr lang="en-IN" sz="1300" dirty="0"/>
              <a:t>Medical and Family History:</a:t>
            </a:r>
            <a:endParaRPr lang="en-US" sz="1300" dirty="0"/>
          </a:p>
          <a:p>
            <a:pPr marL="342900" indent="-342900">
              <a:buFont typeface="+mj-lt"/>
              <a:buAutoNum type="arabicPeriod"/>
            </a:pPr>
            <a:r>
              <a:rPr lang="en-US" sz="1300" dirty="0"/>
              <a:t>jaundice: Indicates if the child had jaundice at birth. </a:t>
            </a:r>
          </a:p>
          <a:p>
            <a:pPr marL="342900" indent="-342900">
              <a:buFont typeface="+mj-lt"/>
              <a:buAutoNum type="arabicPeriod"/>
            </a:pPr>
            <a:r>
              <a:rPr lang="en-US" sz="1300" dirty="0" smtClean="0"/>
              <a:t>autism</a:t>
            </a:r>
            <a:r>
              <a:rPr lang="en-US" sz="1300" dirty="0"/>
              <a:t>: Indicates if there is a family history of autism.</a:t>
            </a:r>
          </a:p>
          <a:p>
            <a:pPr marL="342900" indent="-342900">
              <a:buFont typeface="+mj-lt"/>
              <a:buAutoNum type="arabicPeriod"/>
            </a:pPr>
            <a:r>
              <a:rPr lang="en-US" sz="1300" dirty="0"/>
              <a:t>used_app_before: Indicates if the child has used an autism screening app before.</a:t>
            </a:r>
          </a:p>
          <a:p>
            <a:pPr marL="342900" indent="-342900">
              <a:buFont typeface="+mj-lt"/>
              <a:buAutoNum type="arabicPeriod"/>
            </a:pPr>
            <a:r>
              <a:rPr lang="en-US" sz="1300" dirty="0"/>
              <a:t>Communication_Skills, Repetitive_Behaviors, Sensory_Sensitivity, Coexisting_Conditions, Birth_Complications, Early_Development_Delays, Family_History_ASD: Various attributes indicating the child’s medical and developmental history.</a:t>
            </a:r>
          </a:p>
          <a:p>
            <a:pPr marL="342900" indent="-342900">
              <a:buFont typeface="+mj-lt"/>
              <a:buAutoNum type="arabicPeriod"/>
            </a:pPr>
            <a:endParaRPr lang="en-US" sz="1300" dirty="0"/>
          </a:p>
          <a:p>
            <a:pPr marL="342900" indent="-342900">
              <a:buFont typeface="Wingdings" panose="05000000000000000000" pitchFamily="2" charset="2"/>
              <a:buChar char="§"/>
            </a:pPr>
            <a:r>
              <a:rPr lang="en-US" sz="1300" dirty="0"/>
              <a:t>Target Variable:</a:t>
            </a:r>
          </a:p>
          <a:p>
            <a:r>
              <a:rPr lang="en-US" sz="1300" dirty="0"/>
              <a:t>Class/ASD: The target variable indicating the diagnosis of Autism Spectrum Disorder (YES for diagnosed, NO for not diagnosed).</a:t>
            </a:r>
          </a:p>
          <a:p>
            <a:endParaRPr lang="en-US" sz="1300" dirty="0"/>
          </a:p>
          <a:p>
            <a:r>
              <a:rPr lang="en-US" sz="1300" dirty="0"/>
              <a:t>Conclusion: The dataset provides a comprehensive collection of features that can be used to predict ASD in children. Proper preprocessing and careful model selection are crucial to achieving accurate predictions, which can significantly aid in early diagnosis and intervention for children with ASD.</a:t>
            </a:r>
            <a:endParaRPr lang="en-IN" sz="1300" dirty="0"/>
          </a:p>
        </p:txBody>
      </p:sp>
    </p:spTree>
    <p:extLst>
      <p:ext uri="{BB962C8B-B14F-4D97-AF65-F5344CB8AC3E}">
        <p14:creationId xmlns:p14="http://schemas.microsoft.com/office/powerpoint/2010/main" val="3886290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8777" y="2743200"/>
            <a:ext cx="6400800" cy="769441"/>
          </a:xfrm>
          <a:prstGeom prst="rect">
            <a:avLst/>
          </a:prstGeom>
          <a:noFill/>
        </p:spPr>
        <p:txBody>
          <a:bodyPr wrap="square" rtlCol="0">
            <a:spAutoFit/>
          </a:bodyPr>
          <a:lstStyle/>
          <a:p>
            <a:r>
              <a:rPr lang="en-IN" sz="4400" dirty="0"/>
              <a:t>Exploratory Data Analysis</a:t>
            </a:r>
          </a:p>
        </p:txBody>
      </p:sp>
    </p:spTree>
    <p:extLst>
      <p:ext uri="{BB962C8B-B14F-4D97-AF65-F5344CB8AC3E}">
        <p14:creationId xmlns:p14="http://schemas.microsoft.com/office/powerpoint/2010/main" val="10689526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2DA40-06A0-0ABF-8A6B-20D22C83BDB5}"/>
              </a:ext>
            </a:extLst>
          </p:cNvPr>
          <p:cNvSpPr txBox="1"/>
          <p:nvPr/>
        </p:nvSpPr>
        <p:spPr>
          <a:xfrm>
            <a:off x="894378" y="1066810"/>
            <a:ext cx="10403243" cy="461665"/>
          </a:xfrm>
          <a:prstGeom prst="rect">
            <a:avLst/>
          </a:prstGeom>
          <a:noFill/>
        </p:spPr>
        <p:txBody>
          <a:bodyPr wrap="square">
            <a:spAutoFit/>
          </a:bodyPr>
          <a:lstStyle/>
          <a:p>
            <a:r>
              <a:rPr lang="en-US" sz="1200" dirty="0"/>
              <a:t>Exploratory Data Analysis (EDA) is an approach to analyzing data sets to summarize their main characteristics, often with visual methods. It is a critical step in the data analysis process that helps in understanding the data, uncovering patterns, identifying anomalies, and testing hypotheses.</a:t>
            </a:r>
          </a:p>
        </p:txBody>
      </p:sp>
      <p:sp>
        <p:nvSpPr>
          <p:cNvPr id="4" name="TextBox 3">
            <a:extLst>
              <a:ext uri="{FF2B5EF4-FFF2-40B4-BE49-F238E27FC236}">
                <a16:creationId xmlns:a16="http://schemas.microsoft.com/office/drawing/2014/main" id="{2B2098A6-76A0-5C6F-44D3-61ED4E8C2D7B}"/>
              </a:ext>
            </a:extLst>
          </p:cNvPr>
          <p:cNvSpPr txBox="1"/>
          <p:nvPr/>
        </p:nvSpPr>
        <p:spPr>
          <a:xfrm>
            <a:off x="1022156" y="1738616"/>
            <a:ext cx="10966191" cy="461665"/>
          </a:xfrm>
          <a:prstGeom prst="rect">
            <a:avLst/>
          </a:prstGeom>
          <a:noFill/>
        </p:spPr>
        <p:txBody>
          <a:bodyPr wrap="square">
            <a:spAutoFit/>
          </a:bodyPr>
          <a:lstStyle/>
          <a:p>
            <a:endParaRPr lang="en-US" sz="1200" dirty="0"/>
          </a:p>
          <a:p>
            <a:pPr marL="228600" indent="-228600">
              <a:buFont typeface="Arial" panose="020B0604020202020204" pitchFamily="34" charset="0"/>
              <a:buChar char="•"/>
            </a:pPr>
            <a:r>
              <a:rPr lang="en-US" sz="1200" b="1" dirty="0"/>
              <a:t>Descriptive Statistics – Numerical Values</a:t>
            </a:r>
          </a:p>
        </p:txBody>
      </p:sp>
      <p:pic>
        <p:nvPicPr>
          <p:cNvPr id="6" name="Picture 5">
            <a:extLst>
              <a:ext uri="{FF2B5EF4-FFF2-40B4-BE49-F238E27FC236}">
                <a16:creationId xmlns:a16="http://schemas.microsoft.com/office/drawing/2014/main" id="{C9314943-7C7B-F36E-9200-0D7949162655}"/>
              </a:ext>
            </a:extLst>
          </p:cNvPr>
          <p:cNvPicPr>
            <a:picLocks noChangeAspect="1"/>
          </p:cNvPicPr>
          <p:nvPr/>
        </p:nvPicPr>
        <p:blipFill>
          <a:blip r:embed="rId2"/>
          <a:stretch>
            <a:fillRect/>
          </a:stretch>
        </p:blipFill>
        <p:spPr>
          <a:xfrm>
            <a:off x="1022156" y="2429872"/>
            <a:ext cx="3619814" cy="2987299"/>
          </a:xfrm>
          <a:prstGeom prst="rect">
            <a:avLst/>
          </a:prstGeom>
        </p:spPr>
      </p:pic>
      <p:sp>
        <p:nvSpPr>
          <p:cNvPr id="7" name="Rectangle 1">
            <a:extLst>
              <a:ext uri="{FF2B5EF4-FFF2-40B4-BE49-F238E27FC236}">
                <a16:creationId xmlns:a16="http://schemas.microsoft.com/office/drawing/2014/main" id="{A3129CF6-DF87-15B0-87B6-616B9E55EDCC}"/>
              </a:ext>
            </a:extLst>
          </p:cNvPr>
          <p:cNvSpPr>
            <a:spLocks noChangeArrowheads="1"/>
          </p:cNvSpPr>
          <p:nvPr/>
        </p:nvSpPr>
        <p:spPr bwMode="auto">
          <a:xfrm>
            <a:off x="5184970" y="2554849"/>
            <a:ext cx="611265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Score Distribution:</a:t>
            </a:r>
            <a:endParaRPr kumimoji="0" lang="en-US" altLang="en-US" sz="1200" b="0" i="0" u="none" strike="noStrike" cap="none" normalizeH="0" baseline="0" dirty="0">
              <a:ln>
                <a:noFill/>
              </a:ln>
              <a:solidFill>
                <a:schemeClr val="tx1"/>
              </a:solidFill>
              <a:effectLst/>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rPr>
              <a:t>The scores (A1_Score to A10_Score) appear to be binary or categorical, primarily taking values of 0 or 1.</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rPr>
              <a:t>The mean values suggest that some scores are generally higher on average (e.g., A3_Score, A5_Score, A10_Score) compared to others (e.g., A2_Score, A8_Score, A9_Score).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Age Distribution:</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Age has a moderate spread with most values concentrated around 4 to 8 years, and a few reaching up to 11 years.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Result Distribution:</a:t>
            </a:r>
            <a:endParaRPr kumimoji="0" lang="en-US" altLang="en-US" sz="1200" b="0" i="0" u="none" strike="noStrike" cap="none" normalizeH="0" baseline="0" dirty="0">
              <a:ln>
                <a:noFill/>
              </a:ln>
              <a:solidFill>
                <a:schemeClr val="tx1"/>
              </a:solidFill>
              <a:effectLst/>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rPr>
              <a:t>The result variable shows a wide range from 0 to 10, with a mean around 6.24.</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0" i="0" u="none" strike="noStrike" cap="none" normalizeH="0" baseline="0" dirty="0">
                <a:ln>
                  <a:noFill/>
                </a:ln>
                <a:solidFill>
                  <a:schemeClr val="tx1"/>
                </a:solidFill>
                <a:effectLst/>
              </a:rPr>
              <a:t>The distribution is relatively symmetric with a similar 25th percentile, median, and 75th percentile, indicating that the result is well distributed around the mean.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060405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93EAD4-DE99-9411-4E20-11A68E030F94}"/>
              </a:ext>
            </a:extLst>
          </p:cNvPr>
          <p:cNvSpPr txBox="1"/>
          <p:nvPr/>
        </p:nvSpPr>
        <p:spPr>
          <a:xfrm>
            <a:off x="732907" y="814885"/>
            <a:ext cx="10966191" cy="461665"/>
          </a:xfrm>
          <a:prstGeom prst="rect">
            <a:avLst/>
          </a:prstGeom>
          <a:noFill/>
        </p:spPr>
        <p:txBody>
          <a:bodyPr wrap="square">
            <a:spAutoFit/>
          </a:bodyPr>
          <a:lstStyle/>
          <a:p>
            <a:endParaRPr lang="en-US" sz="1200" dirty="0"/>
          </a:p>
          <a:p>
            <a:pPr marL="228600" indent="-228600">
              <a:buFont typeface="Arial" panose="020B0604020202020204" pitchFamily="34" charset="0"/>
              <a:buChar char="•"/>
            </a:pPr>
            <a:r>
              <a:rPr lang="en-US" sz="1200" b="1" dirty="0"/>
              <a:t>Descriptive Statistics – Categorical Values</a:t>
            </a:r>
          </a:p>
        </p:txBody>
      </p:sp>
      <p:pic>
        <p:nvPicPr>
          <p:cNvPr id="5" name="Picture 4">
            <a:extLst>
              <a:ext uri="{FF2B5EF4-FFF2-40B4-BE49-F238E27FC236}">
                <a16:creationId xmlns:a16="http://schemas.microsoft.com/office/drawing/2014/main" id="{F6FCE091-F665-5077-4178-D4049897423D}"/>
              </a:ext>
            </a:extLst>
          </p:cNvPr>
          <p:cNvPicPr>
            <a:picLocks noChangeAspect="1"/>
          </p:cNvPicPr>
          <p:nvPr/>
        </p:nvPicPr>
        <p:blipFill>
          <a:blip r:embed="rId2"/>
          <a:stretch>
            <a:fillRect/>
          </a:stretch>
        </p:blipFill>
        <p:spPr>
          <a:xfrm>
            <a:off x="817501" y="1459059"/>
            <a:ext cx="4459349" cy="4467990"/>
          </a:xfrm>
          <a:prstGeom prst="rect">
            <a:avLst/>
          </a:prstGeom>
        </p:spPr>
      </p:pic>
      <p:sp>
        <p:nvSpPr>
          <p:cNvPr id="8" name="Rectangle 2">
            <a:extLst>
              <a:ext uri="{FF2B5EF4-FFF2-40B4-BE49-F238E27FC236}">
                <a16:creationId xmlns:a16="http://schemas.microsoft.com/office/drawing/2014/main" id="{21D2511F-C082-429D-DF23-D66DAD90F9C6}"/>
              </a:ext>
            </a:extLst>
          </p:cNvPr>
          <p:cNvSpPr>
            <a:spLocks noChangeArrowheads="1"/>
          </p:cNvSpPr>
          <p:nvPr/>
        </p:nvSpPr>
        <p:spPr bwMode="auto">
          <a:xfrm>
            <a:off x="5664849" y="1067500"/>
            <a:ext cx="6259673"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cs typeface="Arial" panose="020B0604020202020204" pitchFamily="34" charset="0"/>
              </a:rPr>
              <a:t>Gender Distribution:</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cs typeface="Arial" panose="020B0604020202020204" pitchFamily="34" charset="0"/>
              </a:rPr>
              <a:t>The dataset is skewed towards males (21,373) compared to females (8,627).</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1"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cs typeface="Arial" panose="020B0604020202020204" pitchFamily="34" charset="0"/>
              </a:rPr>
              <a:t>Ethnicity Distribution:</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cs typeface="Arial" panose="020B0604020202020204" pitchFamily="34" charset="0"/>
              </a:rPr>
              <a:t>The majority of participants are White-European (11,100), with other ethnicities being less represented.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cs typeface="Arial" panose="020B0604020202020204" pitchFamily="34" charset="0"/>
              </a:rPr>
              <a:t>Health and Medical History:</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cs typeface="Arial" panose="020B0604020202020204" pitchFamily="34" charset="0"/>
              </a:rPr>
              <a:t>Most participants did not have jaundice (21,778) or autism (24,976).</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cs typeface="Arial" panose="020B0604020202020204" pitchFamily="34" charset="0"/>
              </a:rPr>
              <a:t>A significant number of participants did not have birth complications (21,008) or family history of ASD (17,978).</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cs typeface="Arial" panose="020B0604020202020204" pitchFamily="34" charset="0"/>
              </a:rPr>
              <a:t>A large number had early development delays (18,043).</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cs typeface="Arial" panose="020B0604020202020204" pitchFamily="34" charset="0"/>
              </a:rPr>
              <a:t>Application Usage:</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cs typeface="Arial" panose="020B0604020202020204" pitchFamily="34" charset="0"/>
              </a:rPr>
              <a:t>Most participants had not used the app before (28,865).</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cs typeface="Arial" panose="020B0604020202020204" pitchFamily="34" charset="0"/>
              </a:rPr>
              <a:t>Age and Relation:</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cs typeface="Arial" panose="020B0604020202020204" pitchFamily="34" charset="0"/>
              </a:rPr>
              <a:t>All participants fall within the '4-11 years' age range.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cs typeface="Arial" panose="020B0604020202020204" pitchFamily="34" charset="0"/>
              </a:rPr>
              <a:t>Most participants' relations are identified as 'Parent' (21,972).</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cs typeface="Arial" panose="020B0604020202020204" pitchFamily="34" charset="0"/>
              </a:rPr>
              <a:t>Autism Spectrum Disorder (ASD):</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cs typeface="Arial" panose="020B0604020202020204" pitchFamily="34" charset="0"/>
              </a:rPr>
              <a:t>A notable number of participants are classified as not having ASD (15,511).</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cs typeface="Arial" panose="020B0604020202020204" pitchFamily="34" charset="0"/>
              </a:rPr>
              <a:t>Communication and Behavior:</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cs typeface="Arial" panose="020B0604020202020204" pitchFamily="34" charset="0"/>
              </a:rPr>
              <a:t>Communication skills are predominantly 'Limited' (6,053).</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dirty="0">
                <a:ln>
                  <a:noFill/>
                </a:ln>
                <a:solidFill>
                  <a:schemeClr val="tx1"/>
                </a:solidFill>
                <a:effectLst/>
                <a:cs typeface="Arial" panose="020B0604020202020204" pitchFamily="34" charset="0"/>
              </a:rPr>
              <a:t>Repetitive behaviors are 'Very High' (7,531), and sensory sensitivity is 'High' (7,650).</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cs typeface="Arial" panose="020B0604020202020204" pitchFamily="34" charset="0"/>
              </a:rPr>
              <a:t>Coexisting Conditions:</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cs typeface="Arial" panose="020B0604020202020204" pitchFamily="34" charset="0"/>
              </a:rPr>
              <a:t>Intellectual disability is the most common coexisting condition (3,807) among the 18,711 participants who provided this information.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cs typeface="Arial" panose="020B0604020202020204" pitchFamily="34" charset="0"/>
            </a:endParaRPr>
          </a:p>
        </p:txBody>
      </p:sp>
    </p:spTree>
    <p:extLst>
      <p:ext uri="{BB962C8B-B14F-4D97-AF65-F5344CB8AC3E}">
        <p14:creationId xmlns:p14="http://schemas.microsoft.com/office/powerpoint/2010/main" val="3417565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4936" y="2808515"/>
            <a:ext cx="7247822" cy="1446550"/>
          </a:xfrm>
          <a:prstGeom prst="rect">
            <a:avLst/>
          </a:prstGeom>
          <a:noFill/>
        </p:spPr>
        <p:txBody>
          <a:bodyPr wrap="square" rtlCol="0">
            <a:spAutoFit/>
          </a:bodyPr>
          <a:lstStyle/>
          <a:p>
            <a:pPr algn="ctr"/>
            <a:r>
              <a:rPr lang="en-US" sz="4400" b="1" dirty="0"/>
              <a:t>Predictive analysis of Autism </a:t>
            </a:r>
            <a:endParaRPr lang="en-IN" sz="4400" dirty="0"/>
          </a:p>
          <a:p>
            <a:pPr algn="ctr"/>
            <a:r>
              <a:rPr lang="en-US" sz="4400" b="1" dirty="0"/>
              <a:t>Spectrum Disorder (ASD)</a:t>
            </a:r>
            <a:endParaRPr lang="en-IN" sz="4400" dirty="0"/>
          </a:p>
        </p:txBody>
      </p:sp>
    </p:spTree>
    <p:extLst>
      <p:ext uri="{BB962C8B-B14F-4D97-AF65-F5344CB8AC3E}">
        <p14:creationId xmlns:p14="http://schemas.microsoft.com/office/powerpoint/2010/main" val="616366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F2060-08D2-3AF3-B953-7248D3EA3361}"/>
              </a:ext>
            </a:extLst>
          </p:cNvPr>
          <p:cNvSpPr txBox="1"/>
          <p:nvPr/>
        </p:nvSpPr>
        <p:spPr>
          <a:xfrm>
            <a:off x="501131" y="814883"/>
            <a:ext cx="10966191" cy="461665"/>
          </a:xfrm>
          <a:prstGeom prst="rect">
            <a:avLst/>
          </a:prstGeom>
          <a:noFill/>
        </p:spPr>
        <p:txBody>
          <a:bodyPr wrap="square">
            <a:spAutoFit/>
          </a:bodyPr>
          <a:lstStyle/>
          <a:p>
            <a:endParaRPr lang="en-US" sz="1200" dirty="0"/>
          </a:p>
          <a:p>
            <a:pPr marL="228600" indent="-228600">
              <a:buFont typeface="Arial" panose="020B0604020202020204" pitchFamily="34" charset="0"/>
              <a:buChar char="•"/>
            </a:pPr>
            <a:r>
              <a:rPr lang="en-US" sz="1200" b="1" dirty="0"/>
              <a:t>Finding the Null Values</a:t>
            </a:r>
          </a:p>
        </p:txBody>
      </p:sp>
      <p:pic>
        <p:nvPicPr>
          <p:cNvPr id="5" name="Picture 4">
            <a:extLst>
              <a:ext uri="{FF2B5EF4-FFF2-40B4-BE49-F238E27FC236}">
                <a16:creationId xmlns:a16="http://schemas.microsoft.com/office/drawing/2014/main" id="{3813F9F8-04AD-9944-A80F-C605019F9587}"/>
              </a:ext>
            </a:extLst>
          </p:cNvPr>
          <p:cNvPicPr>
            <a:picLocks noChangeAspect="1"/>
          </p:cNvPicPr>
          <p:nvPr/>
        </p:nvPicPr>
        <p:blipFill rotWithShape="1">
          <a:blip r:embed="rId2"/>
          <a:srcRect r="45198"/>
          <a:stretch/>
        </p:blipFill>
        <p:spPr>
          <a:xfrm>
            <a:off x="612485" y="1358428"/>
            <a:ext cx="2839841" cy="4503810"/>
          </a:xfrm>
          <a:prstGeom prst="rect">
            <a:avLst/>
          </a:prstGeom>
        </p:spPr>
      </p:pic>
      <p:pic>
        <p:nvPicPr>
          <p:cNvPr id="9" name="Picture 8">
            <a:extLst>
              <a:ext uri="{FF2B5EF4-FFF2-40B4-BE49-F238E27FC236}">
                <a16:creationId xmlns:a16="http://schemas.microsoft.com/office/drawing/2014/main" id="{2F85513B-AB8E-7B3D-C092-4464643E6F9C}"/>
              </a:ext>
            </a:extLst>
          </p:cNvPr>
          <p:cNvPicPr>
            <a:picLocks noChangeAspect="1"/>
          </p:cNvPicPr>
          <p:nvPr/>
        </p:nvPicPr>
        <p:blipFill>
          <a:blip r:embed="rId3"/>
          <a:stretch>
            <a:fillRect/>
          </a:stretch>
        </p:blipFill>
        <p:spPr>
          <a:xfrm>
            <a:off x="3515701" y="1073865"/>
            <a:ext cx="5584224" cy="4710270"/>
          </a:xfrm>
          <a:prstGeom prst="rect">
            <a:avLst/>
          </a:prstGeom>
        </p:spPr>
      </p:pic>
      <p:sp>
        <p:nvSpPr>
          <p:cNvPr id="2" name="TextBox 1">
            <a:extLst>
              <a:ext uri="{FF2B5EF4-FFF2-40B4-BE49-F238E27FC236}">
                <a16:creationId xmlns:a16="http://schemas.microsoft.com/office/drawing/2014/main" id="{7636D4B7-E6F2-B8B1-2C56-8B71CFD09547}"/>
              </a:ext>
            </a:extLst>
          </p:cNvPr>
          <p:cNvSpPr txBox="1"/>
          <p:nvPr/>
        </p:nvSpPr>
        <p:spPr>
          <a:xfrm>
            <a:off x="9303259" y="2474892"/>
            <a:ext cx="2502320" cy="2092881"/>
          </a:xfrm>
          <a:prstGeom prst="rect">
            <a:avLst/>
          </a:prstGeom>
          <a:noFill/>
        </p:spPr>
        <p:txBody>
          <a:bodyPr wrap="square">
            <a:spAutoFit/>
          </a:bodyPr>
          <a:lstStyle/>
          <a:p>
            <a:r>
              <a:rPr lang="en-US" sz="1200" dirty="0"/>
              <a:t>We can observe that the columns ‘Age’ and ‘Coexisting Conditions’ contain missing values.</a:t>
            </a:r>
          </a:p>
          <a:p>
            <a:endParaRPr lang="en-US" sz="1200" b="1" dirty="0"/>
          </a:p>
          <a:p>
            <a:pPr marL="228600" indent="-228600">
              <a:buAutoNum type="arabicPeriod"/>
            </a:pPr>
            <a:r>
              <a:rPr lang="en-US" sz="1200" dirty="0"/>
              <a:t>Age column contains 406 (1.35%) missing values.</a:t>
            </a:r>
          </a:p>
          <a:p>
            <a:pPr marL="228600" indent="-228600">
              <a:buAutoNum type="arabicPeriod"/>
            </a:pPr>
            <a:r>
              <a:rPr lang="en-US" sz="1200" dirty="0"/>
              <a:t>Coexisting Conditions column contains</a:t>
            </a:r>
            <a:r>
              <a:rPr lang="en-IN" sz="1200" dirty="0"/>
              <a:t> 10,905 (36.35%) missing values.</a:t>
            </a:r>
          </a:p>
          <a:p>
            <a:pPr marL="228600" indent="-228600">
              <a:buAutoNum type="arabicPeriod"/>
            </a:pPr>
            <a:endParaRPr lang="en-IN" sz="1200" dirty="0"/>
          </a:p>
          <a:p>
            <a:r>
              <a:rPr lang="en-IN" sz="1000" i="1" dirty="0"/>
              <a:t>Visualization is created on Power BI.</a:t>
            </a:r>
            <a:endParaRPr lang="en-US" sz="1000" i="1" dirty="0"/>
          </a:p>
        </p:txBody>
      </p:sp>
    </p:spTree>
    <p:extLst>
      <p:ext uri="{BB962C8B-B14F-4D97-AF65-F5344CB8AC3E}">
        <p14:creationId xmlns:p14="http://schemas.microsoft.com/office/powerpoint/2010/main" val="40186742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63393-AC7A-5930-9821-E48A1D6BAB85}"/>
              </a:ext>
            </a:extLst>
          </p:cNvPr>
          <p:cNvSpPr txBox="1"/>
          <p:nvPr/>
        </p:nvSpPr>
        <p:spPr>
          <a:xfrm>
            <a:off x="566833" y="660128"/>
            <a:ext cx="9053027" cy="646331"/>
          </a:xfrm>
          <a:prstGeom prst="rect">
            <a:avLst/>
          </a:prstGeom>
          <a:noFill/>
        </p:spPr>
        <p:txBody>
          <a:bodyPr wrap="square">
            <a:spAutoFit/>
          </a:bodyPr>
          <a:lstStyle/>
          <a:p>
            <a:pPr marL="228600" indent="-228600">
              <a:buFont typeface="Arial" panose="020B0604020202020204" pitchFamily="34" charset="0"/>
              <a:buChar char="•"/>
            </a:pPr>
            <a:r>
              <a:rPr lang="en-US" sz="1200" b="1" dirty="0"/>
              <a:t>Null Value Imputations: </a:t>
            </a:r>
            <a:endParaRPr lang="en-US" sz="1200" dirty="0"/>
          </a:p>
          <a:p>
            <a:r>
              <a:rPr lang="en-US" sz="1200" dirty="0"/>
              <a:t>Given that the percentage of missing values in ‘Age’ column is relatively low (1.35%), one straightforward approach is to impute the missing values with the median age.</a:t>
            </a:r>
          </a:p>
        </p:txBody>
      </p:sp>
      <p:sp>
        <p:nvSpPr>
          <p:cNvPr id="2" name="TextBox 1">
            <a:extLst>
              <a:ext uri="{FF2B5EF4-FFF2-40B4-BE49-F238E27FC236}">
                <a16:creationId xmlns:a16="http://schemas.microsoft.com/office/drawing/2014/main" id="{8A10C55B-D5E2-4680-1781-473BAFCEAB37}"/>
              </a:ext>
            </a:extLst>
          </p:cNvPr>
          <p:cNvSpPr txBox="1"/>
          <p:nvPr/>
        </p:nvSpPr>
        <p:spPr>
          <a:xfrm>
            <a:off x="566834" y="2055360"/>
            <a:ext cx="9234974" cy="276999"/>
          </a:xfrm>
          <a:prstGeom prst="rect">
            <a:avLst/>
          </a:prstGeom>
          <a:noFill/>
        </p:spPr>
        <p:txBody>
          <a:bodyPr wrap="square">
            <a:spAutoFit/>
          </a:bodyPr>
          <a:lstStyle/>
          <a:p>
            <a:r>
              <a:rPr lang="en-US" sz="1200" dirty="0"/>
              <a:t>Since 'Coexisting Conditions' is a categorical variable, imputation with the most frequent value (mode) is a common approach.</a:t>
            </a:r>
          </a:p>
        </p:txBody>
      </p:sp>
      <p:pic>
        <p:nvPicPr>
          <p:cNvPr id="5" name="Picture 4">
            <a:extLst>
              <a:ext uri="{FF2B5EF4-FFF2-40B4-BE49-F238E27FC236}">
                <a16:creationId xmlns:a16="http://schemas.microsoft.com/office/drawing/2014/main" id="{2EF01F40-B0AD-FA3E-49D1-C8C75B456DD8}"/>
              </a:ext>
            </a:extLst>
          </p:cNvPr>
          <p:cNvPicPr>
            <a:picLocks noChangeAspect="1"/>
          </p:cNvPicPr>
          <p:nvPr/>
        </p:nvPicPr>
        <p:blipFill>
          <a:blip r:embed="rId2"/>
          <a:stretch>
            <a:fillRect/>
          </a:stretch>
        </p:blipFill>
        <p:spPr>
          <a:xfrm>
            <a:off x="566834" y="1399598"/>
            <a:ext cx="4396806" cy="461665"/>
          </a:xfrm>
          <a:prstGeom prst="rect">
            <a:avLst/>
          </a:prstGeom>
        </p:spPr>
      </p:pic>
      <p:pic>
        <p:nvPicPr>
          <p:cNvPr id="7" name="Picture 6">
            <a:extLst>
              <a:ext uri="{FF2B5EF4-FFF2-40B4-BE49-F238E27FC236}">
                <a16:creationId xmlns:a16="http://schemas.microsoft.com/office/drawing/2014/main" id="{7F9B3047-5675-2CC2-C0BE-97295E7FC69C}"/>
              </a:ext>
            </a:extLst>
          </p:cNvPr>
          <p:cNvPicPr>
            <a:picLocks noChangeAspect="1"/>
          </p:cNvPicPr>
          <p:nvPr/>
        </p:nvPicPr>
        <p:blipFill rotWithShape="1">
          <a:blip r:embed="rId3"/>
          <a:srcRect/>
          <a:stretch/>
        </p:blipFill>
        <p:spPr>
          <a:xfrm>
            <a:off x="566834" y="2425498"/>
            <a:ext cx="7420169" cy="400213"/>
          </a:xfrm>
          <a:prstGeom prst="rect">
            <a:avLst/>
          </a:prstGeom>
        </p:spPr>
      </p:pic>
      <p:sp>
        <p:nvSpPr>
          <p:cNvPr id="10" name="TextBox 9">
            <a:extLst>
              <a:ext uri="{FF2B5EF4-FFF2-40B4-BE49-F238E27FC236}">
                <a16:creationId xmlns:a16="http://schemas.microsoft.com/office/drawing/2014/main" id="{2EF6DD81-889D-3787-55B7-BFEF9DEF8E55}"/>
              </a:ext>
            </a:extLst>
          </p:cNvPr>
          <p:cNvSpPr txBox="1"/>
          <p:nvPr/>
        </p:nvSpPr>
        <p:spPr>
          <a:xfrm>
            <a:off x="566834" y="3198167"/>
            <a:ext cx="9808807" cy="461665"/>
          </a:xfrm>
          <a:prstGeom prst="rect">
            <a:avLst/>
          </a:prstGeom>
          <a:noFill/>
        </p:spPr>
        <p:txBody>
          <a:bodyPr wrap="square">
            <a:spAutoFit/>
          </a:bodyPr>
          <a:lstStyle/>
          <a:p>
            <a:pPr marL="228600" indent="-228600">
              <a:buFont typeface="Arial" panose="020B0604020202020204" pitchFamily="34" charset="0"/>
              <a:buChar char="•"/>
            </a:pPr>
            <a:r>
              <a:rPr lang="en-US" sz="1200" b="1" dirty="0"/>
              <a:t>Detecting &amp; Removing Duplicates: </a:t>
            </a:r>
            <a:endParaRPr lang="en-US" sz="1200" dirty="0"/>
          </a:p>
          <a:p>
            <a:r>
              <a:rPr lang="en-US" sz="1200" dirty="0"/>
              <a:t>The dataframe ‘df’ contains 565 duplicate values. We are dropping these duplicates from the dataframe. The total number of rows remaining is 29,435.</a:t>
            </a:r>
          </a:p>
        </p:txBody>
      </p:sp>
      <p:pic>
        <p:nvPicPr>
          <p:cNvPr id="12" name="Picture 11">
            <a:extLst>
              <a:ext uri="{FF2B5EF4-FFF2-40B4-BE49-F238E27FC236}">
                <a16:creationId xmlns:a16="http://schemas.microsoft.com/office/drawing/2014/main" id="{E3D64838-4B00-FA91-6CB8-BAD4264B7C5D}"/>
              </a:ext>
            </a:extLst>
          </p:cNvPr>
          <p:cNvPicPr>
            <a:picLocks noChangeAspect="1"/>
          </p:cNvPicPr>
          <p:nvPr/>
        </p:nvPicPr>
        <p:blipFill>
          <a:blip r:embed="rId4"/>
          <a:stretch>
            <a:fillRect/>
          </a:stretch>
        </p:blipFill>
        <p:spPr>
          <a:xfrm>
            <a:off x="661995" y="3784832"/>
            <a:ext cx="6746512" cy="2669632"/>
          </a:xfrm>
          <a:prstGeom prst="rect">
            <a:avLst/>
          </a:prstGeom>
        </p:spPr>
      </p:pic>
    </p:spTree>
    <p:extLst>
      <p:ext uri="{BB962C8B-B14F-4D97-AF65-F5344CB8AC3E}">
        <p14:creationId xmlns:p14="http://schemas.microsoft.com/office/powerpoint/2010/main" val="2563770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3097" y="2664823"/>
            <a:ext cx="6400800" cy="830997"/>
          </a:xfrm>
          <a:prstGeom prst="rect">
            <a:avLst/>
          </a:prstGeom>
          <a:noFill/>
        </p:spPr>
        <p:txBody>
          <a:bodyPr wrap="square" rtlCol="0">
            <a:spAutoFit/>
          </a:bodyPr>
          <a:lstStyle/>
          <a:p>
            <a:r>
              <a:rPr lang="en-IN" sz="4800" dirty="0"/>
              <a:t>Data Visualisation</a:t>
            </a:r>
          </a:p>
        </p:txBody>
      </p:sp>
      <p:sp>
        <p:nvSpPr>
          <p:cNvPr id="3" name="TextBox 2">
            <a:extLst>
              <a:ext uri="{FF2B5EF4-FFF2-40B4-BE49-F238E27FC236}">
                <a16:creationId xmlns:a16="http://schemas.microsoft.com/office/drawing/2014/main" id="{FD0A7083-98A4-3E33-060C-806A7F20F8E7}"/>
              </a:ext>
            </a:extLst>
          </p:cNvPr>
          <p:cNvSpPr txBox="1"/>
          <p:nvPr/>
        </p:nvSpPr>
        <p:spPr>
          <a:xfrm>
            <a:off x="1569486" y="3495820"/>
            <a:ext cx="9053027" cy="461665"/>
          </a:xfrm>
          <a:prstGeom prst="rect">
            <a:avLst/>
          </a:prstGeom>
          <a:noFill/>
        </p:spPr>
        <p:txBody>
          <a:bodyPr wrap="square">
            <a:spAutoFit/>
          </a:bodyPr>
          <a:lstStyle/>
          <a:p>
            <a:pPr algn="ctr"/>
            <a:r>
              <a:rPr lang="en-US" sz="1200" b="1" dirty="0"/>
              <a:t>Data Visualization has been performed on Power BI Desktop and published on Power BI Service (Public Web)</a:t>
            </a:r>
          </a:p>
          <a:p>
            <a:pPr algn="ctr"/>
            <a:r>
              <a:rPr lang="en-US" sz="1200" b="1" dirty="0"/>
              <a:t>Link to the interactive dashboard: </a:t>
            </a:r>
            <a:r>
              <a:rPr lang="en-US" sz="1200" b="1" dirty="0">
                <a:hlinkClick r:id="rId2"/>
              </a:rPr>
              <a:t>Autism in Children (EDA)</a:t>
            </a:r>
            <a:endParaRPr lang="en-US" sz="1200" dirty="0"/>
          </a:p>
        </p:txBody>
      </p:sp>
    </p:spTree>
    <p:extLst>
      <p:ext uri="{BB962C8B-B14F-4D97-AF65-F5344CB8AC3E}">
        <p14:creationId xmlns:p14="http://schemas.microsoft.com/office/powerpoint/2010/main" val="988133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24BC9E-AC6A-42EE-AFD8-B290720B84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CC6E4D7-035D-3002-DEC2-1DE5B62757AF}"/>
              </a:ext>
            </a:extLst>
          </p:cNvPr>
          <p:cNvSpPr txBox="1"/>
          <p:nvPr/>
        </p:nvSpPr>
        <p:spPr>
          <a:xfrm>
            <a:off x="1098025" y="4329321"/>
            <a:ext cx="3754267" cy="1645920"/>
          </a:xfrm>
          <a:prstGeom prst="rect">
            <a:avLst/>
          </a:prstGeom>
        </p:spPr>
        <p:txBody>
          <a:bodyPr vert="horz" lIns="91440" tIns="45720" rIns="91440" bIns="45720" rtlCol="0" anchor="ctr">
            <a:normAutofit/>
          </a:bodyPr>
          <a:lstStyle/>
          <a:p>
            <a:pPr algn="just"/>
            <a:r>
              <a:rPr lang="en-US" sz="1200" dirty="0"/>
              <a:t>We can observe from the bar graph of the target variable, Class/ASD, that out of a total of 29,435 cases, there are 14,232 cases classified as autistic. This accounts for approximately 48.35% of the total cases.</a:t>
            </a:r>
          </a:p>
        </p:txBody>
      </p:sp>
      <p:sp>
        <p:nvSpPr>
          <p:cNvPr id="5" name="TextBox 4">
            <a:extLst>
              <a:ext uri="{FF2B5EF4-FFF2-40B4-BE49-F238E27FC236}">
                <a16:creationId xmlns:a16="http://schemas.microsoft.com/office/drawing/2014/main" id="{21FB2067-7F80-D27D-2605-6569D0DEBAAE}"/>
              </a:ext>
            </a:extLst>
          </p:cNvPr>
          <p:cNvSpPr txBox="1"/>
          <p:nvPr/>
        </p:nvSpPr>
        <p:spPr>
          <a:xfrm>
            <a:off x="5810968" y="4329321"/>
            <a:ext cx="5422355" cy="1645920"/>
          </a:xfrm>
          <a:prstGeom prst="rect">
            <a:avLst/>
          </a:prstGeom>
        </p:spPr>
        <p:txBody>
          <a:bodyPr vert="horz" lIns="91440" tIns="45720" rIns="91440" bIns="45720" rtlCol="0" anchor="ctr">
            <a:normAutofit/>
          </a:bodyPr>
          <a:lstStyle/>
          <a:p>
            <a:pPr algn="just"/>
            <a:r>
              <a:rPr lang="en-US" sz="1200" dirty="0"/>
              <a:t>The significantly higher count of children aged 4 compared to other ages suggests that age 4 might be a critical age for autism diagnosis. This could imply that parents or healthcare providers are more likely to seek diagnostic evaluation for children around this age, or that developmental signs of autism become more noticeable or concerning at this stage.</a:t>
            </a:r>
          </a:p>
        </p:txBody>
      </p:sp>
      <p:pic>
        <p:nvPicPr>
          <p:cNvPr id="6" name="Picture 5">
            <a:extLst>
              <a:ext uri="{FF2B5EF4-FFF2-40B4-BE49-F238E27FC236}">
                <a16:creationId xmlns:a16="http://schemas.microsoft.com/office/drawing/2014/main" id="{7EA2C53B-F847-995F-D8F1-E86446784323}"/>
              </a:ext>
            </a:extLst>
          </p:cNvPr>
          <p:cNvPicPr>
            <a:picLocks noChangeAspect="1"/>
          </p:cNvPicPr>
          <p:nvPr/>
        </p:nvPicPr>
        <p:blipFill>
          <a:blip r:embed="rId2"/>
          <a:stretch>
            <a:fillRect/>
          </a:stretch>
        </p:blipFill>
        <p:spPr>
          <a:xfrm>
            <a:off x="669299" y="1064894"/>
            <a:ext cx="4296618" cy="2364106"/>
          </a:xfrm>
          <a:prstGeom prst="rect">
            <a:avLst/>
          </a:prstGeom>
        </p:spPr>
      </p:pic>
      <p:pic>
        <p:nvPicPr>
          <p:cNvPr id="7" name="Picture 6">
            <a:extLst>
              <a:ext uri="{FF2B5EF4-FFF2-40B4-BE49-F238E27FC236}">
                <a16:creationId xmlns:a16="http://schemas.microsoft.com/office/drawing/2014/main" id="{117E284F-302B-EC75-F4AE-0C64F5AA27A9}"/>
              </a:ext>
            </a:extLst>
          </p:cNvPr>
          <p:cNvPicPr>
            <a:picLocks noChangeAspect="1"/>
          </p:cNvPicPr>
          <p:nvPr/>
        </p:nvPicPr>
        <p:blipFill rotWithShape="1">
          <a:blip r:embed="rId3"/>
          <a:srcRect l="13294"/>
          <a:stretch/>
        </p:blipFill>
        <p:spPr>
          <a:xfrm>
            <a:off x="6096000" y="784976"/>
            <a:ext cx="4161452" cy="2944211"/>
          </a:xfrm>
          <a:prstGeom prst="rect">
            <a:avLst/>
          </a:prstGeom>
        </p:spPr>
      </p:pic>
    </p:spTree>
    <p:extLst>
      <p:ext uri="{BB962C8B-B14F-4D97-AF65-F5344CB8AC3E}">
        <p14:creationId xmlns:p14="http://schemas.microsoft.com/office/powerpoint/2010/main" val="33399562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24BC9E-AC6A-42EE-AFD8-B290720B84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A963E2F4-B570-3065-1328-BC7804ABD005}"/>
              </a:ext>
            </a:extLst>
          </p:cNvPr>
          <p:cNvPicPr>
            <a:picLocks noChangeAspect="1"/>
          </p:cNvPicPr>
          <p:nvPr/>
        </p:nvPicPr>
        <p:blipFill>
          <a:blip r:embed="rId2"/>
          <a:stretch>
            <a:fillRect/>
          </a:stretch>
        </p:blipFill>
        <p:spPr>
          <a:xfrm>
            <a:off x="800616" y="357251"/>
            <a:ext cx="4051676" cy="3483864"/>
          </a:xfrm>
          <a:prstGeom prst="rect">
            <a:avLst/>
          </a:prstGeom>
        </p:spPr>
      </p:pic>
      <p:pic>
        <p:nvPicPr>
          <p:cNvPr id="4" name="Picture 3">
            <a:extLst>
              <a:ext uri="{FF2B5EF4-FFF2-40B4-BE49-F238E27FC236}">
                <a16:creationId xmlns:a16="http://schemas.microsoft.com/office/drawing/2014/main" id="{45BEC1AA-A2C1-078B-4CC3-6E46D9F14F59}"/>
              </a:ext>
            </a:extLst>
          </p:cNvPr>
          <p:cNvPicPr>
            <a:picLocks noChangeAspect="1"/>
          </p:cNvPicPr>
          <p:nvPr/>
        </p:nvPicPr>
        <p:blipFill>
          <a:blip r:embed="rId3"/>
          <a:stretch>
            <a:fillRect/>
          </a:stretch>
        </p:blipFill>
        <p:spPr>
          <a:xfrm>
            <a:off x="5810968" y="357251"/>
            <a:ext cx="5422355" cy="3483864"/>
          </a:xfrm>
          <a:prstGeom prst="rect">
            <a:avLst/>
          </a:prstGeom>
        </p:spPr>
      </p:pic>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CC6E4D7-035D-3002-DEC2-1DE5B62757AF}"/>
              </a:ext>
            </a:extLst>
          </p:cNvPr>
          <p:cNvSpPr txBox="1"/>
          <p:nvPr/>
        </p:nvSpPr>
        <p:spPr>
          <a:xfrm>
            <a:off x="1098025" y="4329321"/>
            <a:ext cx="3754267" cy="1645920"/>
          </a:xfrm>
          <a:prstGeom prst="rect">
            <a:avLst/>
          </a:prstGeom>
        </p:spPr>
        <p:txBody>
          <a:bodyPr vert="horz" lIns="91440" tIns="45720" rIns="91440" bIns="45720" rtlCol="0" anchor="ctr">
            <a:normAutofit/>
          </a:bodyPr>
          <a:lstStyle/>
          <a:p>
            <a:pPr algn="just">
              <a:lnSpc>
                <a:spcPct val="90000"/>
              </a:lnSpc>
              <a:spcAft>
                <a:spcPts val="600"/>
              </a:spcAft>
            </a:pPr>
            <a:r>
              <a:rPr lang="en-US" sz="1200" dirty="0"/>
              <a:t>The graph shows a significant gender disparity in the prevalence of autism among children. Specifically, the number of male children diagnosed with autism (10,404) is substantially higher than the number of female children diagnosed with autism (3,828). This suggests that autism is more commonly diagnosed in male children compared to female children.</a:t>
            </a:r>
          </a:p>
        </p:txBody>
      </p:sp>
      <p:sp>
        <p:nvSpPr>
          <p:cNvPr id="5" name="TextBox 4">
            <a:extLst>
              <a:ext uri="{FF2B5EF4-FFF2-40B4-BE49-F238E27FC236}">
                <a16:creationId xmlns:a16="http://schemas.microsoft.com/office/drawing/2014/main" id="{21FB2067-7F80-D27D-2605-6569D0DEBAAE}"/>
              </a:ext>
            </a:extLst>
          </p:cNvPr>
          <p:cNvSpPr txBox="1"/>
          <p:nvPr/>
        </p:nvSpPr>
        <p:spPr>
          <a:xfrm>
            <a:off x="5810968" y="4329321"/>
            <a:ext cx="5422355" cy="1645920"/>
          </a:xfrm>
          <a:prstGeom prst="rect">
            <a:avLst/>
          </a:prstGeom>
        </p:spPr>
        <p:txBody>
          <a:bodyPr vert="horz" lIns="91440" tIns="45720" rIns="91440" bIns="45720" rtlCol="0" anchor="ctr">
            <a:normAutofit/>
          </a:bodyPr>
          <a:lstStyle/>
          <a:p>
            <a:pPr marL="228600" indent="-228600" algn="just">
              <a:lnSpc>
                <a:spcPct val="90000"/>
              </a:lnSpc>
              <a:spcAft>
                <a:spcPts val="600"/>
              </a:spcAft>
              <a:buFont typeface="+mj-lt"/>
              <a:buAutoNum type="arabicPeriod"/>
            </a:pPr>
            <a:r>
              <a:rPr lang="en-US" sz="1200" dirty="0"/>
              <a:t>Majority Ethnicity: White European children make up the largest ethnic group among the children with autism in the dataset, comprising about 21.3% of the total.</a:t>
            </a:r>
          </a:p>
          <a:p>
            <a:pPr marL="228600" indent="-228600" algn="just">
              <a:lnSpc>
                <a:spcPct val="90000"/>
              </a:lnSpc>
              <a:spcAft>
                <a:spcPts val="600"/>
              </a:spcAft>
              <a:buFont typeface="+mj-lt"/>
              <a:buAutoNum type="arabicPeriod"/>
            </a:pPr>
            <a:r>
              <a:rPr lang="en-US" sz="1200" dirty="0"/>
              <a:t>Minority Ethnicity: Asian children with autism represent a smaller proportion, about 7.5% of the total.</a:t>
            </a:r>
          </a:p>
        </p:txBody>
      </p:sp>
    </p:spTree>
    <p:extLst>
      <p:ext uri="{BB962C8B-B14F-4D97-AF65-F5344CB8AC3E}">
        <p14:creationId xmlns:p14="http://schemas.microsoft.com/office/powerpoint/2010/main" val="2742598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24BC9E-AC6A-42EE-AFD8-B290720B84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CC6E4D7-035D-3002-DEC2-1DE5B62757AF}"/>
              </a:ext>
            </a:extLst>
          </p:cNvPr>
          <p:cNvSpPr txBox="1"/>
          <p:nvPr/>
        </p:nvSpPr>
        <p:spPr>
          <a:xfrm>
            <a:off x="1098025" y="4329321"/>
            <a:ext cx="3754267" cy="1645920"/>
          </a:xfrm>
          <a:prstGeom prst="rect">
            <a:avLst/>
          </a:prstGeom>
        </p:spPr>
        <p:txBody>
          <a:bodyPr vert="horz" lIns="91440" tIns="45720" rIns="91440" bIns="45720" rtlCol="0" anchor="ctr">
            <a:normAutofit/>
          </a:bodyPr>
          <a:lstStyle/>
          <a:p>
            <a:pPr algn="just">
              <a:lnSpc>
                <a:spcPct val="90000"/>
              </a:lnSpc>
              <a:spcAft>
                <a:spcPts val="600"/>
              </a:spcAft>
            </a:pPr>
            <a:r>
              <a:rPr lang="en-US" sz="1200" dirty="0"/>
              <a:t>When the Q-Chat scores exceed 7, there is a noticeable increase in the detection of autism cases, with a significant spike exactly at the score of 7. This suggests that a Q-Chat score of 7 or higher is a strong indicator of autism in children. Therefore, focusing diagnostic efforts on children with scores at or above this threshold could improve early detection and intervention strategies.</a:t>
            </a:r>
          </a:p>
        </p:txBody>
      </p:sp>
      <p:sp>
        <p:nvSpPr>
          <p:cNvPr id="5" name="TextBox 4">
            <a:extLst>
              <a:ext uri="{FF2B5EF4-FFF2-40B4-BE49-F238E27FC236}">
                <a16:creationId xmlns:a16="http://schemas.microsoft.com/office/drawing/2014/main" id="{21FB2067-7F80-D27D-2605-6569D0DEBAAE}"/>
              </a:ext>
            </a:extLst>
          </p:cNvPr>
          <p:cNvSpPr txBox="1"/>
          <p:nvPr/>
        </p:nvSpPr>
        <p:spPr>
          <a:xfrm>
            <a:off x="5810968" y="4329321"/>
            <a:ext cx="5422355" cy="1645920"/>
          </a:xfrm>
          <a:prstGeom prst="rect">
            <a:avLst/>
          </a:prstGeom>
        </p:spPr>
        <p:txBody>
          <a:bodyPr vert="horz" lIns="91440" tIns="45720" rIns="91440" bIns="45720" rtlCol="0" anchor="ctr">
            <a:normAutofit/>
          </a:bodyPr>
          <a:lstStyle/>
          <a:p>
            <a:pPr algn="just">
              <a:lnSpc>
                <a:spcPct val="90000"/>
              </a:lnSpc>
              <a:spcAft>
                <a:spcPts val="600"/>
              </a:spcAft>
            </a:pPr>
            <a:r>
              <a:rPr lang="en-US" sz="1200" dirty="0"/>
              <a:t>The distribution of average scores for A1 to A10 in the graph shows high levels of autism traits in children. This suggests that these specific questions are particularly effective at identifying traits associated with autism. Therefore, these questions should be emphasized in screening tools to improve the accuracy and early detection of autism in children.</a:t>
            </a:r>
          </a:p>
        </p:txBody>
      </p:sp>
      <p:pic>
        <p:nvPicPr>
          <p:cNvPr id="6" name="Picture 5">
            <a:extLst>
              <a:ext uri="{FF2B5EF4-FFF2-40B4-BE49-F238E27FC236}">
                <a16:creationId xmlns:a16="http://schemas.microsoft.com/office/drawing/2014/main" id="{BC6656C4-599B-A69E-53AC-4F614D9670A5}"/>
              </a:ext>
            </a:extLst>
          </p:cNvPr>
          <p:cNvPicPr>
            <a:picLocks noChangeAspect="1"/>
          </p:cNvPicPr>
          <p:nvPr/>
        </p:nvPicPr>
        <p:blipFill>
          <a:blip r:embed="rId2"/>
          <a:stretch>
            <a:fillRect/>
          </a:stretch>
        </p:blipFill>
        <p:spPr>
          <a:xfrm>
            <a:off x="593448" y="1099457"/>
            <a:ext cx="11005103" cy="2436845"/>
          </a:xfrm>
          <a:prstGeom prst="rect">
            <a:avLst/>
          </a:prstGeom>
        </p:spPr>
      </p:pic>
    </p:spTree>
    <p:extLst>
      <p:ext uri="{BB962C8B-B14F-4D97-AF65-F5344CB8AC3E}">
        <p14:creationId xmlns:p14="http://schemas.microsoft.com/office/powerpoint/2010/main" val="3600565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24BC9E-AC6A-42EE-AFD8-B290720B84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CC6E4D7-035D-3002-DEC2-1DE5B62757AF}"/>
              </a:ext>
            </a:extLst>
          </p:cNvPr>
          <p:cNvSpPr txBox="1"/>
          <p:nvPr/>
        </p:nvSpPr>
        <p:spPr>
          <a:xfrm>
            <a:off x="1098025" y="4329321"/>
            <a:ext cx="3754267" cy="1645920"/>
          </a:xfrm>
          <a:prstGeom prst="rect">
            <a:avLst/>
          </a:prstGeom>
        </p:spPr>
        <p:txBody>
          <a:bodyPr vert="horz" lIns="91440" tIns="45720" rIns="91440" bIns="45720" rtlCol="0" anchor="ctr">
            <a:normAutofit/>
          </a:bodyPr>
          <a:lstStyle/>
          <a:p>
            <a:pPr algn="just">
              <a:lnSpc>
                <a:spcPct val="90000"/>
              </a:lnSpc>
              <a:spcAft>
                <a:spcPts val="600"/>
              </a:spcAft>
            </a:pPr>
            <a:r>
              <a:rPr lang="en-US" sz="1200" dirty="0"/>
              <a:t>The graph shows that out of a total of 29,435 children in the dataset, 8,086 children have jaundice. This indicates that approximately 27.5% of the children with autism in the dataset also have jaundice. This could suggest a potential correlation between jaundice and autism in children, which may warrant further investigation.</a:t>
            </a:r>
          </a:p>
        </p:txBody>
      </p:sp>
      <p:sp>
        <p:nvSpPr>
          <p:cNvPr id="5" name="TextBox 4">
            <a:extLst>
              <a:ext uri="{FF2B5EF4-FFF2-40B4-BE49-F238E27FC236}">
                <a16:creationId xmlns:a16="http://schemas.microsoft.com/office/drawing/2014/main" id="{21FB2067-7F80-D27D-2605-6569D0DEBAAE}"/>
              </a:ext>
            </a:extLst>
          </p:cNvPr>
          <p:cNvSpPr txBox="1"/>
          <p:nvPr/>
        </p:nvSpPr>
        <p:spPr>
          <a:xfrm>
            <a:off x="5810968" y="4329321"/>
            <a:ext cx="5422355" cy="1645920"/>
          </a:xfrm>
          <a:prstGeom prst="rect">
            <a:avLst/>
          </a:prstGeom>
        </p:spPr>
        <p:txBody>
          <a:bodyPr vert="horz" lIns="91440" tIns="45720" rIns="91440" bIns="45720" rtlCol="0" anchor="ctr">
            <a:normAutofit/>
          </a:bodyPr>
          <a:lstStyle/>
          <a:p>
            <a:pPr algn="just">
              <a:lnSpc>
                <a:spcPct val="90000"/>
              </a:lnSpc>
              <a:spcAft>
                <a:spcPts val="600"/>
              </a:spcAft>
            </a:pPr>
            <a:r>
              <a:rPr lang="en-US" sz="1200" dirty="0"/>
              <a:t>The presence of jaundice in a significant number of autistic cases (1,111 out of 29,435) suggests a potential correlation worth further investigation. This could imply that jaundice might be a contributing factor or a common variable in cases of autism.</a:t>
            </a:r>
          </a:p>
        </p:txBody>
      </p:sp>
      <p:pic>
        <p:nvPicPr>
          <p:cNvPr id="4" name="Picture 3">
            <a:extLst>
              <a:ext uri="{FF2B5EF4-FFF2-40B4-BE49-F238E27FC236}">
                <a16:creationId xmlns:a16="http://schemas.microsoft.com/office/drawing/2014/main" id="{439FF966-919F-BF8C-10D6-99808EC7387A}"/>
              </a:ext>
            </a:extLst>
          </p:cNvPr>
          <p:cNvPicPr>
            <a:picLocks noChangeAspect="1"/>
          </p:cNvPicPr>
          <p:nvPr/>
        </p:nvPicPr>
        <p:blipFill>
          <a:blip r:embed="rId2"/>
          <a:stretch>
            <a:fillRect/>
          </a:stretch>
        </p:blipFill>
        <p:spPr>
          <a:xfrm>
            <a:off x="618424" y="412944"/>
            <a:ext cx="9536729" cy="3348373"/>
          </a:xfrm>
          <a:prstGeom prst="rect">
            <a:avLst/>
          </a:prstGeom>
        </p:spPr>
      </p:pic>
    </p:spTree>
    <p:extLst>
      <p:ext uri="{BB962C8B-B14F-4D97-AF65-F5344CB8AC3E}">
        <p14:creationId xmlns:p14="http://schemas.microsoft.com/office/powerpoint/2010/main" val="1805127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24BC9E-AC6A-42EE-AFD8-B290720B84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CC6E4D7-035D-3002-DEC2-1DE5B62757AF}"/>
              </a:ext>
            </a:extLst>
          </p:cNvPr>
          <p:cNvSpPr txBox="1"/>
          <p:nvPr/>
        </p:nvSpPr>
        <p:spPr>
          <a:xfrm>
            <a:off x="1098025" y="4329321"/>
            <a:ext cx="3754267" cy="1645920"/>
          </a:xfrm>
          <a:prstGeom prst="rect">
            <a:avLst/>
          </a:prstGeom>
        </p:spPr>
        <p:txBody>
          <a:bodyPr vert="horz" lIns="91440" tIns="45720" rIns="91440" bIns="45720" rtlCol="0" anchor="ctr">
            <a:normAutofit/>
          </a:bodyPr>
          <a:lstStyle/>
          <a:p>
            <a:pPr algn="just">
              <a:lnSpc>
                <a:spcPct val="90000"/>
              </a:lnSpc>
              <a:spcAft>
                <a:spcPts val="600"/>
              </a:spcAft>
            </a:pPr>
            <a:r>
              <a:rPr lang="en-US" sz="1200" dirty="0"/>
              <a:t>Approximately 14.42% of the children in the dataset have both birth complications and autism, indicating a notable correlation between birth complications and autism.</a:t>
            </a:r>
          </a:p>
        </p:txBody>
      </p:sp>
      <p:sp>
        <p:nvSpPr>
          <p:cNvPr id="5" name="TextBox 4">
            <a:extLst>
              <a:ext uri="{FF2B5EF4-FFF2-40B4-BE49-F238E27FC236}">
                <a16:creationId xmlns:a16="http://schemas.microsoft.com/office/drawing/2014/main" id="{21FB2067-7F80-D27D-2605-6569D0DEBAAE}"/>
              </a:ext>
            </a:extLst>
          </p:cNvPr>
          <p:cNvSpPr txBox="1"/>
          <p:nvPr/>
        </p:nvSpPr>
        <p:spPr>
          <a:xfrm>
            <a:off x="5810968" y="4329321"/>
            <a:ext cx="5422355" cy="1645920"/>
          </a:xfrm>
          <a:prstGeom prst="rect">
            <a:avLst/>
          </a:prstGeom>
        </p:spPr>
        <p:txBody>
          <a:bodyPr vert="horz" lIns="91440" tIns="45720" rIns="91440" bIns="45720" rtlCol="0" anchor="ctr">
            <a:normAutofit/>
          </a:bodyPr>
          <a:lstStyle/>
          <a:p>
            <a:pPr algn="just">
              <a:lnSpc>
                <a:spcPct val="90000"/>
              </a:lnSpc>
              <a:spcAft>
                <a:spcPts val="600"/>
              </a:spcAft>
            </a:pPr>
            <a:r>
              <a:rPr lang="en-US" sz="1200" dirty="0"/>
              <a:t>Approximately 19.4% of the children with ASD in the dataset have a family history of ASD.</a:t>
            </a:r>
          </a:p>
          <a:p>
            <a:pPr algn="just">
              <a:lnSpc>
                <a:spcPct val="90000"/>
              </a:lnSpc>
              <a:spcAft>
                <a:spcPts val="600"/>
              </a:spcAft>
            </a:pPr>
            <a:r>
              <a:rPr lang="en-US" sz="1200" dirty="0"/>
              <a:t>Approximately 28.9% of the children with ASD in the dataset do not have a family history of ASD.</a:t>
            </a:r>
          </a:p>
          <a:p>
            <a:pPr algn="just">
              <a:lnSpc>
                <a:spcPct val="90000"/>
              </a:lnSpc>
              <a:spcAft>
                <a:spcPts val="600"/>
              </a:spcAft>
            </a:pPr>
            <a:r>
              <a:rPr lang="en-US" sz="1200" dirty="0"/>
              <a:t>A significant proportion of children with ASD do not have a family history, which might suggest other contributing factors beyond family genetics. The data indicates that while family history is a factor, it does not account for the majority of ASD cases in this dataset.</a:t>
            </a:r>
          </a:p>
        </p:txBody>
      </p:sp>
      <p:pic>
        <p:nvPicPr>
          <p:cNvPr id="6" name="Picture 5">
            <a:extLst>
              <a:ext uri="{FF2B5EF4-FFF2-40B4-BE49-F238E27FC236}">
                <a16:creationId xmlns:a16="http://schemas.microsoft.com/office/drawing/2014/main" id="{E5EF8806-4AA1-CD2D-B5B8-FF0AD73E2064}"/>
              </a:ext>
            </a:extLst>
          </p:cNvPr>
          <p:cNvPicPr>
            <a:picLocks noChangeAspect="1"/>
          </p:cNvPicPr>
          <p:nvPr/>
        </p:nvPicPr>
        <p:blipFill>
          <a:blip r:embed="rId2"/>
          <a:stretch>
            <a:fillRect/>
          </a:stretch>
        </p:blipFill>
        <p:spPr>
          <a:xfrm>
            <a:off x="865448" y="793839"/>
            <a:ext cx="3924640" cy="2751058"/>
          </a:xfrm>
          <a:prstGeom prst="rect">
            <a:avLst/>
          </a:prstGeom>
        </p:spPr>
      </p:pic>
      <p:pic>
        <p:nvPicPr>
          <p:cNvPr id="8" name="Picture 7">
            <a:extLst>
              <a:ext uri="{FF2B5EF4-FFF2-40B4-BE49-F238E27FC236}">
                <a16:creationId xmlns:a16="http://schemas.microsoft.com/office/drawing/2014/main" id="{8B53F3F7-F1D0-0827-9AD8-90CA68BB37B7}"/>
              </a:ext>
            </a:extLst>
          </p:cNvPr>
          <p:cNvPicPr>
            <a:picLocks noChangeAspect="1"/>
          </p:cNvPicPr>
          <p:nvPr/>
        </p:nvPicPr>
        <p:blipFill>
          <a:blip r:embed="rId3"/>
          <a:stretch>
            <a:fillRect/>
          </a:stretch>
        </p:blipFill>
        <p:spPr>
          <a:xfrm>
            <a:off x="5810968" y="793839"/>
            <a:ext cx="4138479" cy="2751058"/>
          </a:xfrm>
          <a:prstGeom prst="rect">
            <a:avLst/>
          </a:prstGeom>
        </p:spPr>
      </p:pic>
    </p:spTree>
    <p:extLst>
      <p:ext uri="{BB962C8B-B14F-4D97-AF65-F5344CB8AC3E}">
        <p14:creationId xmlns:p14="http://schemas.microsoft.com/office/powerpoint/2010/main" val="1804098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24BC9E-AC6A-42EE-AFD8-B290720B84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CC6E4D7-035D-3002-DEC2-1DE5B62757AF}"/>
              </a:ext>
            </a:extLst>
          </p:cNvPr>
          <p:cNvSpPr txBox="1"/>
          <p:nvPr/>
        </p:nvSpPr>
        <p:spPr>
          <a:xfrm>
            <a:off x="1098025" y="4329321"/>
            <a:ext cx="3754267" cy="1645920"/>
          </a:xfrm>
          <a:prstGeom prst="rect">
            <a:avLst/>
          </a:prstGeom>
        </p:spPr>
        <p:txBody>
          <a:bodyPr vert="horz" lIns="91440" tIns="45720" rIns="91440" bIns="45720" rtlCol="0" anchor="ctr">
            <a:normAutofit/>
          </a:bodyPr>
          <a:lstStyle/>
          <a:p>
            <a:pPr algn="just">
              <a:lnSpc>
                <a:spcPct val="90000"/>
              </a:lnSpc>
              <a:spcAft>
                <a:spcPts val="600"/>
              </a:spcAft>
            </a:pPr>
            <a:r>
              <a:rPr lang="en-US" sz="1200" dirty="0"/>
              <a:t>Approximately 14.42% of the children in the dataset have both birth complications and autism, indicating a notable correlation between birth complications and autism.</a:t>
            </a:r>
          </a:p>
        </p:txBody>
      </p:sp>
      <p:sp>
        <p:nvSpPr>
          <p:cNvPr id="5" name="TextBox 4">
            <a:extLst>
              <a:ext uri="{FF2B5EF4-FFF2-40B4-BE49-F238E27FC236}">
                <a16:creationId xmlns:a16="http://schemas.microsoft.com/office/drawing/2014/main" id="{21FB2067-7F80-D27D-2605-6569D0DEBAAE}"/>
              </a:ext>
            </a:extLst>
          </p:cNvPr>
          <p:cNvSpPr txBox="1"/>
          <p:nvPr/>
        </p:nvSpPr>
        <p:spPr>
          <a:xfrm>
            <a:off x="5810968" y="4329321"/>
            <a:ext cx="5422355" cy="1645920"/>
          </a:xfrm>
          <a:prstGeom prst="rect">
            <a:avLst/>
          </a:prstGeom>
        </p:spPr>
        <p:txBody>
          <a:bodyPr vert="horz" lIns="91440" tIns="45720" rIns="91440" bIns="45720" rtlCol="0" anchor="ctr">
            <a:normAutofit/>
          </a:bodyPr>
          <a:lstStyle/>
          <a:p>
            <a:pPr algn="just">
              <a:lnSpc>
                <a:spcPct val="90000"/>
              </a:lnSpc>
              <a:spcAft>
                <a:spcPts val="600"/>
              </a:spcAft>
            </a:pPr>
            <a:r>
              <a:rPr lang="en-US" sz="1200" dirty="0"/>
              <a:t>Approximately 19.4% of the children with ASD in the dataset have a family history of ASD.</a:t>
            </a:r>
          </a:p>
          <a:p>
            <a:pPr algn="just">
              <a:lnSpc>
                <a:spcPct val="90000"/>
              </a:lnSpc>
              <a:spcAft>
                <a:spcPts val="600"/>
              </a:spcAft>
            </a:pPr>
            <a:r>
              <a:rPr lang="en-US" sz="1200" dirty="0"/>
              <a:t>Approximately 28.9% of the children with ASD in the dataset do not have a family history of ASD.</a:t>
            </a:r>
          </a:p>
          <a:p>
            <a:pPr algn="just">
              <a:lnSpc>
                <a:spcPct val="90000"/>
              </a:lnSpc>
              <a:spcAft>
                <a:spcPts val="600"/>
              </a:spcAft>
            </a:pPr>
            <a:r>
              <a:rPr lang="en-US" sz="1200" dirty="0"/>
              <a:t>A significant proportion of children with ASD do not have a family history, which might suggest other contributing factors beyond family genetics. The data indicates that while family history is a factor, it does not account for the majority of ASD cases in this dataset.</a:t>
            </a:r>
          </a:p>
        </p:txBody>
      </p:sp>
      <p:pic>
        <p:nvPicPr>
          <p:cNvPr id="6" name="Picture 5">
            <a:extLst>
              <a:ext uri="{FF2B5EF4-FFF2-40B4-BE49-F238E27FC236}">
                <a16:creationId xmlns:a16="http://schemas.microsoft.com/office/drawing/2014/main" id="{E5EF8806-4AA1-CD2D-B5B8-FF0AD73E2064}"/>
              </a:ext>
            </a:extLst>
          </p:cNvPr>
          <p:cNvPicPr>
            <a:picLocks noChangeAspect="1"/>
          </p:cNvPicPr>
          <p:nvPr/>
        </p:nvPicPr>
        <p:blipFill>
          <a:blip r:embed="rId2"/>
          <a:stretch>
            <a:fillRect/>
          </a:stretch>
        </p:blipFill>
        <p:spPr>
          <a:xfrm>
            <a:off x="865448" y="793839"/>
            <a:ext cx="3924640" cy="2751058"/>
          </a:xfrm>
          <a:prstGeom prst="rect">
            <a:avLst/>
          </a:prstGeom>
        </p:spPr>
      </p:pic>
      <p:pic>
        <p:nvPicPr>
          <p:cNvPr id="8" name="Picture 7">
            <a:extLst>
              <a:ext uri="{FF2B5EF4-FFF2-40B4-BE49-F238E27FC236}">
                <a16:creationId xmlns:a16="http://schemas.microsoft.com/office/drawing/2014/main" id="{8B53F3F7-F1D0-0827-9AD8-90CA68BB37B7}"/>
              </a:ext>
            </a:extLst>
          </p:cNvPr>
          <p:cNvPicPr>
            <a:picLocks noChangeAspect="1"/>
          </p:cNvPicPr>
          <p:nvPr/>
        </p:nvPicPr>
        <p:blipFill>
          <a:blip r:embed="rId3"/>
          <a:stretch>
            <a:fillRect/>
          </a:stretch>
        </p:blipFill>
        <p:spPr>
          <a:xfrm>
            <a:off x="5810968" y="793839"/>
            <a:ext cx="4138479" cy="2751058"/>
          </a:xfrm>
          <a:prstGeom prst="rect">
            <a:avLst/>
          </a:prstGeom>
        </p:spPr>
      </p:pic>
    </p:spTree>
    <p:extLst>
      <p:ext uri="{BB962C8B-B14F-4D97-AF65-F5344CB8AC3E}">
        <p14:creationId xmlns:p14="http://schemas.microsoft.com/office/powerpoint/2010/main" val="4032820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24BC9E-AC6A-42EE-AFD8-B290720B84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1FB2067-7F80-D27D-2605-6569D0DEBAAE}"/>
              </a:ext>
            </a:extLst>
          </p:cNvPr>
          <p:cNvSpPr txBox="1"/>
          <p:nvPr/>
        </p:nvSpPr>
        <p:spPr>
          <a:xfrm>
            <a:off x="904324" y="4329321"/>
            <a:ext cx="3910645" cy="1645920"/>
          </a:xfrm>
          <a:prstGeom prst="rect">
            <a:avLst/>
          </a:prstGeom>
        </p:spPr>
        <p:txBody>
          <a:bodyPr vert="horz" lIns="91440" tIns="45720" rIns="91440" bIns="45720" rtlCol="0" anchor="ctr">
            <a:noAutofit/>
          </a:bodyPr>
          <a:lstStyle/>
          <a:p>
            <a:pPr marL="228600" indent="-228600" algn="just">
              <a:lnSpc>
                <a:spcPct val="90000"/>
              </a:lnSpc>
              <a:spcAft>
                <a:spcPts val="600"/>
              </a:spcAft>
              <a:buFont typeface="+mj-lt"/>
              <a:buAutoNum type="arabicPeriod"/>
            </a:pPr>
            <a:r>
              <a:rPr lang="en-US" sz="1100" dirty="0"/>
              <a:t>USA: Approximately 10.62% of the autism cases in the dataset are from the USA. This is the highest among the three countries mentioned, indicating that a significant portion of the autism cases in the dataset come from the USA.</a:t>
            </a:r>
          </a:p>
          <a:p>
            <a:pPr marL="228600" indent="-228600" algn="just">
              <a:lnSpc>
                <a:spcPct val="90000"/>
              </a:lnSpc>
              <a:spcAft>
                <a:spcPts val="600"/>
              </a:spcAft>
              <a:buFont typeface="+mj-lt"/>
              <a:buAutoNum type="arabicPeriod"/>
            </a:pPr>
            <a:r>
              <a:rPr lang="en-US" sz="1100" dirty="0"/>
              <a:t>UK: The UK accounts for approximately 8.26% of the autism cases in the dataset. This is the second-highest percentage, suggesting that the UK also has a notable number of autism cases in this dataset.</a:t>
            </a:r>
          </a:p>
          <a:p>
            <a:pPr marL="228600" indent="-228600" algn="just">
              <a:lnSpc>
                <a:spcPct val="90000"/>
              </a:lnSpc>
              <a:spcAft>
                <a:spcPts val="600"/>
              </a:spcAft>
              <a:buFont typeface="+mj-lt"/>
              <a:buAutoNum type="arabicPeriod"/>
            </a:pPr>
            <a:r>
              <a:rPr lang="en-US" sz="1100" dirty="0"/>
              <a:t>India: India has approximately 5.80% of the autism cases in the dataset. This is the lowest among the three countries mentioned but still represents a significant number of cases.</a:t>
            </a:r>
          </a:p>
        </p:txBody>
      </p:sp>
      <p:pic>
        <p:nvPicPr>
          <p:cNvPr id="4" name="Picture 3">
            <a:extLst>
              <a:ext uri="{FF2B5EF4-FFF2-40B4-BE49-F238E27FC236}">
                <a16:creationId xmlns:a16="http://schemas.microsoft.com/office/drawing/2014/main" id="{D50B1643-9454-084C-FDFD-A3F6CD5E0278}"/>
              </a:ext>
            </a:extLst>
          </p:cNvPr>
          <p:cNvPicPr>
            <a:picLocks noChangeAspect="1"/>
          </p:cNvPicPr>
          <p:nvPr/>
        </p:nvPicPr>
        <p:blipFill>
          <a:blip r:embed="rId2"/>
          <a:stretch>
            <a:fillRect/>
          </a:stretch>
        </p:blipFill>
        <p:spPr>
          <a:xfrm>
            <a:off x="1480518" y="474064"/>
            <a:ext cx="9230963" cy="3320420"/>
          </a:xfrm>
          <a:prstGeom prst="rect">
            <a:avLst/>
          </a:prstGeom>
        </p:spPr>
      </p:pic>
      <p:sp>
        <p:nvSpPr>
          <p:cNvPr id="7" name="TextBox 6">
            <a:extLst>
              <a:ext uri="{FF2B5EF4-FFF2-40B4-BE49-F238E27FC236}">
                <a16:creationId xmlns:a16="http://schemas.microsoft.com/office/drawing/2014/main" id="{04502A5E-319F-8095-6F5E-FC8F5C7A5D4B}"/>
              </a:ext>
            </a:extLst>
          </p:cNvPr>
          <p:cNvSpPr txBox="1"/>
          <p:nvPr/>
        </p:nvSpPr>
        <p:spPr>
          <a:xfrm>
            <a:off x="5369385" y="4329321"/>
            <a:ext cx="6023293" cy="1645920"/>
          </a:xfrm>
          <a:prstGeom prst="rect">
            <a:avLst/>
          </a:prstGeom>
        </p:spPr>
        <p:txBody>
          <a:bodyPr vert="horz" lIns="91440" tIns="45720" rIns="91440" bIns="45720" rtlCol="0" anchor="ctr">
            <a:noAutofit/>
          </a:bodyPr>
          <a:lstStyle/>
          <a:p>
            <a:pPr algn="just">
              <a:lnSpc>
                <a:spcPct val="90000"/>
              </a:lnSpc>
              <a:spcAft>
                <a:spcPts val="600"/>
              </a:spcAft>
            </a:pPr>
            <a:r>
              <a:rPr lang="en-US" sz="1100" dirty="0"/>
              <a:t>The USA has the highest percentage of autism cases among the three countries, followed by the UK and then India. This could be due to various factors such as population size, diagnostic criteria, healthcare accessibility, and awareness levels.</a:t>
            </a:r>
          </a:p>
        </p:txBody>
      </p:sp>
    </p:spTree>
    <p:extLst>
      <p:ext uri="{BB962C8B-B14F-4D97-AF65-F5344CB8AC3E}">
        <p14:creationId xmlns:p14="http://schemas.microsoft.com/office/powerpoint/2010/main" val="4204690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utism isometric poster with behavior difficulties depression communication problems hyperactivity and learning disability illustration">
            <a:extLst>
              <a:ext uri="{FF2B5EF4-FFF2-40B4-BE49-F238E27FC236}">
                <a16:creationId xmlns:a16="http://schemas.microsoft.com/office/drawing/2014/main" id="{743DBBFE-50AC-C194-1126-6F69B41EF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26" y="447675"/>
            <a:ext cx="453390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1F76E4-1837-C081-FC2D-4FCF3FE0E20D}"/>
              </a:ext>
            </a:extLst>
          </p:cNvPr>
          <p:cNvSpPr txBox="1"/>
          <p:nvPr/>
        </p:nvSpPr>
        <p:spPr>
          <a:xfrm>
            <a:off x="6096000" y="2743201"/>
            <a:ext cx="4781006" cy="1631216"/>
          </a:xfrm>
          <a:prstGeom prst="rect">
            <a:avLst/>
          </a:prstGeom>
          <a:noFill/>
        </p:spPr>
        <p:txBody>
          <a:bodyPr wrap="square" rtlCol="0">
            <a:spAutoFit/>
          </a:bodyPr>
          <a:lstStyle/>
          <a:p>
            <a:r>
              <a:rPr lang="en-IN" sz="4400" b="1" dirty="0"/>
              <a:t>Autism In Children</a:t>
            </a:r>
          </a:p>
          <a:p>
            <a:pPr algn="just"/>
            <a:r>
              <a:rPr lang="en-US" sz="1400" dirty="0"/>
              <a:t>Autism Spectrum Disorder (ASD) is a developmental disorder that affects communication, behavior, and social interaction. It is called a "spectrum" disorder because there is a wide range of symptoms and severity.</a:t>
            </a:r>
            <a:endParaRPr lang="en-IN" sz="1400" b="1" dirty="0"/>
          </a:p>
        </p:txBody>
      </p:sp>
    </p:spTree>
    <p:extLst>
      <p:ext uri="{BB962C8B-B14F-4D97-AF65-F5344CB8AC3E}">
        <p14:creationId xmlns:p14="http://schemas.microsoft.com/office/powerpoint/2010/main" val="29411496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24BC9E-AC6A-42EE-AFD8-B290720B84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1FB2067-7F80-D27D-2605-6569D0DEBAAE}"/>
              </a:ext>
            </a:extLst>
          </p:cNvPr>
          <p:cNvSpPr txBox="1"/>
          <p:nvPr/>
        </p:nvSpPr>
        <p:spPr>
          <a:xfrm>
            <a:off x="904324" y="4329321"/>
            <a:ext cx="3910645" cy="1645920"/>
          </a:xfrm>
          <a:prstGeom prst="rect">
            <a:avLst/>
          </a:prstGeom>
        </p:spPr>
        <p:txBody>
          <a:bodyPr vert="horz" lIns="91440" tIns="45720" rIns="91440" bIns="45720" rtlCol="0" anchor="ctr">
            <a:noAutofit/>
          </a:bodyPr>
          <a:lstStyle/>
          <a:p>
            <a:pPr algn="just">
              <a:lnSpc>
                <a:spcPct val="90000"/>
              </a:lnSpc>
              <a:spcAft>
                <a:spcPts val="600"/>
              </a:spcAft>
            </a:pPr>
            <a:r>
              <a:rPr lang="en-US" sz="1100" dirty="0"/>
              <a:t>Children who had not used an app before scored slightly higher (8.51) on the Q-CHAT than those who had used an app before (8.20). This suggests that, on average, children who had used an app earlier show marginally lower Q-CHAT scores, which might indicate a slightly lower likelihood of autism as compared to those who had not used an app.</a:t>
            </a:r>
          </a:p>
        </p:txBody>
      </p:sp>
      <p:sp>
        <p:nvSpPr>
          <p:cNvPr id="7" name="TextBox 6">
            <a:extLst>
              <a:ext uri="{FF2B5EF4-FFF2-40B4-BE49-F238E27FC236}">
                <a16:creationId xmlns:a16="http://schemas.microsoft.com/office/drawing/2014/main" id="{04502A5E-319F-8095-6F5E-FC8F5C7A5D4B}"/>
              </a:ext>
            </a:extLst>
          </p:cNvPr>
          <p:cNvSpPr txBox="1"/>
          <p:nvPr/>
        </p:nvSpPr>
        <p:spPr>
          <a:xfrm>
            <a:off x="5369385" y="4329321"/>
            <a:ext cx="6023293" cy="1645920"/>
          </a:xfrm>
          <a:prstGeom prst="rect">
            <a:avLst/>
          </a:prstGeom>
        </p:spPr>
        <p:txBody>
          <a:bodyPr vert="horz" lIns="91440" tIns="45720" rIns="91440" bIns="45720" rtlCol="0" anchor="ctr">
            <a:noAutofit/>
          </a:bodyPr>
          <a:lstStyle/>
          <a:p>
            <a:pPr algn="just">
              <a:lnSpc>
                <a:spcPct val="90000"/>
              </a:lnSpc>
              <a:spcAft>
                <a:spcPts val="600"/>
              </a:spcAft>
            </a:pPr>
            <a:r>
              <a:rPr lang="en-US" sz="1100" dirty="0"/>
              <a:t>The largest group is parents (11,303 respondents), indicating that this population has a significant interest or stake in autism-related issues. This suggests that insights gathered from this group may be more representative of familial experiences.</a:t>
            </a:r>
          </a:p>
        </p:txBody>
      </p:sp>
      <p:pic>
        <p:nvPicPr>
          <p:cNvPr id="3" name="Picture 2">
            <a:extLst>
              <a:ext uri="{FF2B5EF4-FFF2-40B4-BE49-F238E27FC236}">
                <a16:creationId xmlns:a16="http://schemas.microsoft.com/office/drawing/2014/main" id="{EC1B57C6-22ED-99F4-8FFC-EA5AF4E2FD8B}"/>
              </a:ext>
            </a:extLst>
          </p:cNvPr>
          <p:cNvPicPr>
            <a:picLocks noChangeAspect="1"/>
          </p:cNvPicPr>
          <p:nvPr/>
        </p:nvPicPr>
        <p:blipFill>
          <a:blip r:embed="rId2"/>
          <a:stretch>
            <a:fillRect/>
          </a:stretch>
        </p:blipFill>
        <p:spPr>
          <a:xfrm>
            <a:off x="618120" y="1022954"/>
            <a:ext cx="10955760" cy="2590659"/>
          </a:xfrm>
          <a:prstGeom prst="rect">
            <a:avLst/>
          </a:prstGeom>
        </p:spPr>
      </p:pic>
    </p:spTree>
    <p:extLst>
      <p:ext uri="{BB962C8B-B14F-4D97-AF65-F5344CB8AC3E}">
        <p14:creationId xmlns:p14="http://schemas.microsoft.com/office/powerpoint/2010/main" val="13093976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24BC9E-AC6A-42EE-AFD8-B290720B84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5E791F2F-79DB-4CC0-9FA1-001E3E91E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1FB2067-7F80-D27D-2605-6569D0DEBAAE}"/>
              </a:ext>
            </a:extLst>
          </p:cNvPr>
          <p:cNvSpPr txBox="1"/>
          <p:nvPr/>
        </p:nvSpPr>
        <p:spPr>
          <a:xfrm>
            <a:off x="904324" y="4329321"/>
            <a:ext cx="2954071" cy="1645920"/>
          </a:xfrm>
          <a:prstGeom prst="rect">
            <a:avLst/>
          </a:prstGeom>
        </p:spPr>
        <p:txBody>
          <a:bodyPr vert="horz" lIns="91440" tIns="45720" rIns="91440" bIns="45720" rtlCol="0" anchor="ctr">
            <a:noAutofit/>
          </a:bodyPr>
          <a:lstStyle/>
          <a:p>
            <a:pPr algn="just">
              <a:lnSpc>
                <a:spcPct val="90000"/>
              </a:lnSpc>
              <a:spcAft>
                <a:spcPts val="600"/>
              </a:spcAft>
            </a:pPr>
            <a:r>
              <a:rPr lang="en-US" sz="1100" dirty="0"/>
              <a:t>This balanced distribution of communication skills among children with autism presents both challenges and opportunities for intervention. By leveraging detailed demographic and intervention data, targeted strategies can be developed to enhance communication abilities across all categories.</a:t>
            </a:r>
          </a:p>
        </p:txBody>
      </p:sp>
      <p:sp>
        <p:nvSpPr>
          <p:cNvPr id="7" name="TextBox 6">
            <a:extLst>
              <a:ext uri="{FF2B5EF4-FFF2-40B4-BE49-F238E27FC236}">
                <a16:creationId xmlns:a16="http://schemas.microsoft.com/office/drawing/2014/main" id="{04502A5E-319F-8095-6F5E-FC8F5C7A5D4B}"/>
              </a:ext>
            </a:extLst>
          </p:cNvPr>
          <p:cNvSpPr txBox="1"/>
          <p:nvPr/>
        </p:nvSpPr>
        <p:spPr>
          <a:xfrm>
            <a:off x="8537510" y="4329321"/>
            <a:ext cx="2855168" cy="1645920"/>
          </a:xfrm>
          <a:prstGeom prst="rect">
            <a:avLst/>
          </a:prstGeom>
        </p:spPr>
        <p:txBody>
          <a:bodyPr vert="horz" lIns="91440" tIns="45720" rIns="91440" bIns="45720" rtlCol="0" anchor="ctr">
            <a:noAutofit/>
          </a:bodyPr>
          <a:lstStyle/>
          <a:p>
            <a:pPr algn="just">
              <a:lnSpc>
                <a:spcPct val="90000"/>
              </a:lnSpc>
              <a:spcAft>
                <a:spcPts val="600"/>
              </a:spcAft>
            </a:pPr>
            <a:r>
              <a:rPr lang="en-US" sz="1100" dirty="0"/>
              <a:t>The higher numbers in the high and very high categories suggest that many children experience significant sensory sensitivities. This may have implications for support strategies, as children with high sensitivity might require tailored interventions.</a:t>
            </a:r>
          </a:p>
          <a:p>
            <a:pPr algn="just">
              <a:lnSpc>
                <a:spcPct val="90000"/>
              </a:lnSpc>
              <a:spcAft>
                <a:spcPts val="600"/>
              </a:spcAft>
            </a:pPr>
            <a:r>
              <a:rPr lang="en-US" sz="1100" dirty="0"/>
              <a:t>The concentration of children in the high and very high categories indicates a need for targeted interventions. Programs focusing on sensory regulation and coping strategies could be beneficial for this group.</a:t>
            </a:r>
          </a:p>
        </p:txBody>
      </p:sp>
      <p:pic>
        <p:nvPicPr>
          <p:cNvPr id="4" name="Picture 3">
            <a:extLst>
              <a:ext uri="{FF2B5EF4-FFF2-40B4-BE49-F238E27FC236}">
                <a16:creationId xmlns:a16="http://schemas.microsoft.com/office/drawing/2014/main" id="{6929C3A4-35AF-6FC7-1C45-55E2772181EE}"/>
              </a:ext>
            </a:extLst>
          </p:cNvPr>
          <p:cNvPicPr>
            <a:picLocks noChangeAspect="1"/>
          </p:cNvPicPr>
          <p:nvPr/>
        </p:nvPicPr>
        <p:blipFill>
          <a:blip r:embed="rId2"/>
          <a:stretch>
            <a:fillRect/>
          </a:stretch>
        </p:blipFill>
        <p:spPr>
          <a:xfrm>
            <a:off x="554416" y="999958"/>
            <a:ext cx="11167447" cy="2525448"/>
          </a:xfrm>
          <a:prstGeom prst="rect">
            <a:avLst/>
          </a:prstGeom>
        </p:spPr>
      </p:pic>
      <p:sp>
        <p:nvSpPr>
          <p:cNvPr id="6" name="Rectangle 5">
            <a:extLst>
              <a:ext uri="{FF2B5EF4-FFF2-40B4-BE49-F238E27FC236}">
                <a16:creationId xmlns:a16="http://schemas.microsoft.com/office/drawing/2014/main" id="{2869DCEE-6835-E690-BCD1-CB9FE630ECAD}"/>
              </a:ext>
            </a:extLst>
          </p:cNvPr>
          <p:cNvSpPr/>
          <p:nvPr/>
        </p:nvSpPr>
        <p:spPr>
          <a:xfrm>
            <a:off x="4861249" y="4329321"/>
            <a:ext cx="178951" cy="15287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F871B5F-461F-B59C-0292-6E525EDDE89D}"/>
              </a:ext>
            </a:extLst>
          </p:cNvPr>
          <p:cNvSpPr txBox="1"/>
          <p:nvPr/>
        </p:nvSpPr>
        <p:spPr>
          <a:xfrm>
            <a:off x="4720917" y="4329321"/>
            <a:ext cx="2954071" cy="1645920"/>
          </a:xfrm>
          <a:prstGeom prst="rect">
            <a:avLst/>
          </a:prstGeom>
        </p:spPr>
        <p:txBody>
          <a:bodyPr vert="horz" lIns="91440" tIns="45720" rIns="91440" bIns="45720" rtlCol="0" anchor="ctr">
            <a:noAutofit/>
          </a:bodyPr>
          <a:lstStyle/>
          <a:p>
            <a:pPr algn="just">
              <a:lnSpc>
                <a:spcPct val="90000"/>
              </a:lnSpc>
              <a:spcAft>
                <a:spcPts val="600"/>
              </a:spcAft>
            </a:pPr>
            <a:r>
              <a:rPr lang="en-US" sz="1100" dirty="0"/>
              <a:t>The relatively similar counts in the very high (3597), high (3583), and moderate (3583) categories indicate that a significant portion of children display substantial repetitive behaviors. This highlights the need for awareness and targeted support across all levels. </a:t>
            </a:r>
          </a:p>
          <a:p>
            <a:pPr algn="just">
              <a:lnSpc>
                <a:spcPct val="90000"/>
              </a:lnSpc>
              <a:spcAft>
                <a:spcPts val="600"/>
              </a:spcAft>
            </a:pPr>
            <a:r>
              <a:rPr lang="en-US" sz="1100" dirty="0"/>
              <a:t>Given that about 12.2% of the children fall into each of the higher behavior categories, intervention programs should be designed to address the specific needs of children exhibiting very high and high repetitive behaviors, as they may require more intensive support.</a:t>
            </a:r>
          </a:p>
        </p:txBody>
      </p:sp>
    </p:spTree>
    <p:extLst>
      <p:ext uri="{BB962C8B-B14F-4D97-AF65-F5344CB8AC3E}">
        <p14:creationId xmlns:p14="http://schemas.microsoft.com/office/powerpoint/2010/main" val="869879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2286" y="2795452"/>
            <a:ext cx="5564777" cy="830997"/>
          </a:xfrm>
          <a:prstGeom prst="rect">
            <a:avLst/>
          </a:prstGeom>
          <a:noFill/>
        </p:spPr>
        <p:txBody>
          <a:bodyPr wrap="square" rtlCol="0">
            <a:spAutoFit/>
          </a:bodyPr>
          <a:lstStyle/>
          <a:p>
            <a:r>
              <a:rPr lang="en-IN" sz="4800" dirty="0"/>
              <a:t>Data Preparation</a:t>
            </a:r>
          </a:p>
        </p:txBody>
      </p:sp>
    </p:spTree>
    <p:extLst>
      <p:ext uri="{BB962C8B-B14F-4D97-AF65-F5344CB8AC3E}">
        <p14:creationId xmlns:p14="http://schemas.microsoft.com/office/powerpoint/2010/main" val="10573179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51BC69-9F82-91FD-B307-01C81A32F08F}"/>
              </a:ext>
            </a:extLst>
          </p:cNvPr>
          <p:cNvSpPr txBox="1"/>
          <p:nvPr/>
        </p:nvSpPr>
        <p:spPr>
          <a:xfrm>
            <a:off x="532890" y="307631"/>
            <a:ext cx="8736270" cy="400110"/>
          </a:xfrm>
          <a:prstGeom prst="rect">
            <a:avLst/>
          </a:prstGeom>
          <a:noFill/>
        </p:spPr>
        <p:txBody>
          <a:bodyPr wrap="square" rtlCol="0">
            <a:spAutoFit/>
          </a:bodyPr>
          <a:lstStyle/>
          <a:p>
            <a:pPr algn="ctr"/>
            <a:r>
              <a:rPr lang="en-IN" sz="2000" b="1" dirty="0" smtClean="0">
                <a:latin typeface="Arial" panose="020B0604020202020204" pitchFamily="34" charset="0"/>
                <a:cs typeface="Arial" panose="020B0604020202020204" pitchFamily="34" charset="0"/>
              </a:rPr>
              <a:t>Data formatting &amp; E</a:t>
            </a:r>
            <a:r>
              <a:rPr lang="en-IN" sz="2000" b="1" dirty="0" smtClean="0">
                <a:latin typeface="Arial" panose="020B0604020202020204" pitchFamily="34" charset="0"/>
                <a:cs typeface="Arial" panose="020B0604020202020204" pitchFamily="34" charset="0"/>
              </a:rPr>
              <a:t>ncoding on features</a:t>
            </a:r>
            <a:endParaRPr lang="en-IN" sz="20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8CE687C-FFF0-4B69-6760-E0C9EB4830F8}"/>
              </a:ext>
            </a:extLst>
          </p:cNvPr>
          <p:cNvSpPr txBox="1"/>
          <p:nvPr/>
        </p:nvSpPr>
        <p:spPr>
          <a:xfrm>
            <a:off x="165877" y="4022621"/>
            <a:ext cx="9757769" cy="276999"/>
          </a:xfrm>
          <a:prstGeom prst="rect">
            <a:avLst/>
          </a:prstGeom>
          <a:noFill/>
        </p:spPr>
        <p:txBody>
          <a:bodyPr wrap="square" rtlCol="0">
            <a:spAutoFit/>
          </a:bodyPr>
          <a:lstStyle/>
          <a:p>
            <a:pPr algn="ctr"/>
            <a:r>
              <a:rPr lang="en-IN" sz="1200" dirty="0" smtClean="0">
                <a:latin typeface="Arial" panose="020B0604020202020204" pitchFamily="34" charset="0"/>
                <a:cs typeface="Arial" panose="020B0604020202020204" pitchFamily="34" charset="0"/>
              </a:rPr>
              <a:t>The categorical features are encoded using label encoder before proceeding to model building</a:t>
            </a:r>
            <a:endParaRPr lang="en-IN" sz="12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81379" y="4445705"/>
            <a:ext cx="5577002" cy="2252211"/>
          </a:xfrm>
          <a:prstGeom prst="rect">
            <a:avLst/>
          </a:prstGeom>
        </p:spPr>
      </p:pic>
      <p:pic>
        <p:nvPicPr>
          <p:cNvPr id="5" name="Picture 4"/>
          <p:cNvPicPr>
            <a:picLocks noChangeAspect="1"/>
          </p:cNvPicPr>
          <p:nvPr/>
        </p:nvPicPr>
        <p:blipFill>
          <a:blip r:embed="rId3"/>
          <a:stretch>
            <a:fillRect/>
          </a:stretch>
        </p:blipFill>
        <p:spPr>
          <a:xfrm>
            <a:off x="6070813" y="4371609"/>
            <a:ext cx="5794218" cy="2326307"/>
          </a:xfrm>
          <a:prstGeom prst="rect">
            <a:avLst/>
          </a:prstGeom>
        </p:spPr>
      </p:pic>
      <p:pic>
        <p:nvPicPr>
          <p:cNvPr id="7" name="Picture 6"/>
          <p:cNvPicPr>
            <a:picLocks noChangeAspect="1"/>
          </p:cNvPicPr>
          <p:nvPr/>
        </p:nvPicPr>
        <p:blipFill>
          <a:blip r:embed="rId4"/>
          <a:stretch>
            <a:fillRect/>
          </a:stretch>
        </p:blipFill>
        <p:spPr>
          <a:xfrm>
            <a:off x="299554" y="1025167"/>
            <a:ext cx="5540652" cy="2815741"/>
          </a:xfrm>
          <a:prstGeom prst="rect">
            <a:avLst/>
          </a:prstGeom>
        </p:spPr>
      </p:pic>
      <p:sp>
        <p:nvSpPr>
          <p:cNvPr id="11" name="TextBox 10">
            <a:extLst>
              <a:ext uri="{FF2B5EF4-FFF2-40B4-BE49-F238E27FC236}">
                <a16:creationId xmlns:a16="http://schemas.microsoft.com/office/drawing/2014/main" id="{18CE687C-FFF0-4B69-6760-E0C9EB4830F8}"/>
              </a:ext>
            </a:extLst>
          </p:cNvPr>
          <p:cNvSpPr txBox="1"/>
          <p:nvPr/>
        </p:nvSpPr>
        <p:spPr>
          <a:xfrm>
            <a:off x="683395" y="748168"/>
            <a:ext cx="5919537" cy="276999"/>
          </a:xfrm>
          <a:prstGeom prst="rect">
            <a:avLst/>
          </a:prstGeom>
          <a:noFill/>
        </p:spPr>
        <p:txBody>
          <a:bodyPr wrap="square" rtlCol="0">
            <a:spAutoFit/>
          </a:bodyPr>
          <a:lstStyle/>
          <a:p>
            <a:r>
              <a:rPr lang="en-IN" sz="1200" dirty="0" smtClean="0">
                <a:latin typeface="Arial" panose="020B0604020202020204" pitchFamily="34" charset="0"/>
                <a:cs typeface="Arial" panose="020B0604020202020204" pitchFamily="34" charset="0"/>
              </a:rPr>
              <a:t>Dropped irrelevant columns as it will impact model performance</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00868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51BC69-9F82-91FD-B307-01C81A32F08F}"/>
              </a:ext>
            </a:extLst>
          </p:cNvPr>
          <p:cNvSpPr txBox="1"/>
          <p:nvPr/>
        </p:nvSpPr>
        <p:spPr>
          <a:xfrm>
            <a:off x="281379" y="306693"/>
            <a:ext cx="873627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Splitting the Data in Test and Train</a:t>
            </a:r>
          </a:p>
        </p:txBody>
      </p:sp>
      <p:sp>
        <p:nvSpPr>
          <p:cNvPr id="3" name="TextBox 2">
            <a:extLst>
              <a:ext uri="{FF2B5EF4-FFF2-40B4-BE49-F238E27FC236}">
                <a16:creationId xmlns:a16="http://schemas.microsoft.com/office/drawing/2014/main" id="{18CE687C-FFF0-4B69-6760-E0C9EB4830F8}"/>
              </a:ext>
            </a:extLst>
          </p:cNvPr>
          <p:cNvSpPr txBox="1"/>
          <p:nvPr/>
        </p:nvSpPr>
        <p:spPr>
          <a:xfrm>
            <a:off x="279323" y="967239"/>
            <a:ext cx="7188337" cy="461665"/>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The concatenated dataframe was split was split into Train and Test data (80,20) keeping random state as 100. The target is ‘</a:t>
            </a:r>
            <a:r>
              <a:rPr lang="en-IN" sz="1200" dirty="0" smtClean="0">
                <a:latin typeface="Arial" panose="020B0604020202020204" pitchFamily="34" charset="0"/>
                <a:cs typeface="Arial" panose="020B0604020202020204" pitchFamily="34" charset="0"/>
              </a:rPr>
              <a:t>Class/ASD</a:t>
            </a:r>
            <a:r>
              <a:rPr lang="en-IN" sz="1200" dirty="0">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57C9A797-FB5B-4BE4-5216-4E8620978320}"/>
              </a:ext>
            </a:extLst>
          </p:cNvPr>
          <p:cNvSpPr txBox="1"/>
          <p:nvPr/>
        </p:nvSpPr>
        <p:spPr>
          <a:xfrm>
            <a:off x="222285" y="4358629"/>
            <a:ext cx="9019952"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The features were scaled using StandardScalar before proceeding to Model Building</a:t>
            </a:r>
          </a:p>
        </p:txBody>
      </p:sp>
      <p:pic>
        <p:nvPicPr>
          <p:cNvPr id="10" name="Picture 9">
            <a:extLst>
              <a:ext uri="{FF2B5EF4-FFF2-40B4-BE49-F238E27FC236}">
                <a16:creationId xmlns:a16="http://schemas.microsoft.com/office/drawing/2014/main" id="{A41648EB-755A-7E27-930E-D5044C1BC1BB}"/>
              </a:ext>
            </a:extLst>
          </p:cNvPr>
          <p:cNvPicPr>
            <a:picLocks noChangeAspect="1"/>
          </p:cNvPicPr>
          <p:nvPr/>
        </p:nvPicPr>
        <p:blipFill>
          <a:blip r:embed="rId2"/>
          <a:stretch>
            <a:fillRect/>
          </a:stretch>
        </p:blipFill>
        <p:spPr>
          <a:xfrm>
            <a:off x="279323" y="4604815"/>
            <a:ext cx="8485655" cy="2191594"/>
          </a:xfrm>
          <a:prstGeom prst="rect">
            <a:avLst/>
          </a:prstGeom>
        </p:spPr>
      </p:pic>
      <p:pic>
        <p:nvPicPr>
          <p:cNvPr id="12" name="Picture 11">
            <a:extLst>
              <a:ext uri="{FF2B5EF4-FFF2-40B4-BE49-F238E27FC236}">
                <a16:creationId xmlns:a16="http://schemas.microsoft.com/office/drawing/2014/main" id="{B1FE1BDC-1814-9D8F-17E6-1D4D73FE2799}"/>
              </a:ext>
            </a:extLst>
          </p:cNvPr>
          <p:cNvPicPr>
            <a:picLocks noChangeAspect="1"/>
          </p:cNvPicPr>
          <p:nvPr/>
        </p:nvPicPr>
        <p:blipFill>
          <a:blip r:embed="rId3"/>
          <a:stretch>
            <a:fillRect/>
          </a:stretch>
        </p:blipFill>
        <p:spPr>
          <a:xfrm>
            <a:off x="279323" y="1505603"/>
            <a:ext cx="10744752" cy="2552831"/>
          </a:xfrm>
          <a:prstGeom prst="rect">
            <a:avLst/>
          </a:prstGeom>
        </p:spPr>
      </p:pic>
    </p:spTree>
    <p:extLst>
      <p:ext uri="{BB962C8B-B14F-4D97-AF65-F5344CB8AC3E}">
        <p14:creationId xmlns:p14="http://schemas.microsoft.com/office/powerpoint/2010/main" val="25760409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087C5-CBE1-62E3-3B14-32B3C0F0C5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4AFE6F-0C37-75CE-7205-55435EC7A30F}"/>
              </a:ext>
            </a:extLst>
          </p:cNvPr>
          <p:cNvSpPr txBox="1"/>
          <p:nvPr/>
        </p:nvSpPr>
        <p:spPr>
          <a:xfrm>
            <a:off x="3592286" y="2795452"/>
            <a:ext cx="5564777" cy="830997"/>
          </a:xfrm>
          <a:prstGeom prst="rect">
            <a:avLst/>
          </a:prstGeom>
          <a:noFill/>
        </p:spPr>
        <p:txBody>
          <a:bodyPr wrap="square" rtlCol="0">
            <a:spAutoFit/>
          </a:bodyPr>
          <a:lstStyle/>
          <a:p>
            <a:r>
              <a:rPr lang="en-IN" sz="4800" dirty="0"/>
              <a:t>Data Modelling</a:t>
            </a:r>
          </a:p>
        </p:txBody>
      </p:sp>
    </p:spTree>
    <p:extLst>
      <p:ext uri="{BB962C8B-B14F-4D97-AF65-F5344CB8AC3E}">
        <p14:creationId xmlns:p14="http://schemas.microsoft.com/office/powerpoint/2010/main" val="994558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5F5B4-A7F1-EF72-9FED-0A7159263A4A}"/>
              </a:ext>
            </a:extLst>
          </p:cNvPr>
          <p:cNvSpPr txBox="1"/>
          <p:nvPr/>
        </p:nvSpPr>
        <p:spPr>
          <a:xfrm>
            <a:off x="299854" y="332937"/>
            <a:ext cx="6199115"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Logistic Regression</a:t>
            </a:r>
          </a:p>
        </p:txBody>
      </p:sp>
      <p:sp>
        <p:nvSpPr>
          <p:cNvPr id="6" name="TextBox 5">
            <a:extLst>
              <a:ext uri="{FF2B5EF4-FFF2-40B4-BE49-F238E27FC236}">
                <a16:creationId xmlns:a16="http://schemas.microsoft.com/office/drawing/2014/main" id="{0AE06621-9E43-1BE6-AF3D-6A4BAD9A7C9F}"/>
              </a:ext>
            </a:extLst>
          </p:cNvPr>
          <p:cNvSpPr txBox="1"/>
          <p:nvPr/>
        </p:nvSpPr>
        <p:spPr>
          <a:xfrm>
            <a:off x="299854" y="1272882"/>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
        <p:nvSpPr>
          <p:cNvPr id="3" name="TextBox 2">
            <a:extLst>
              <a:ext uri="{FF2B5EF4-FFF2-40B4-BE49-F238E27FC236}">
                <a16:creationId xmlns:a16="http://schemas.microsoft.com/office/drawing/2014/main" id="{03BDCD9F-D07C-D837-101D-A75E94314DC3}"/>
              </a:ext>
            </a:extLst>
          </p:cNvPr>
          <p:cNvSpPr txBox="1"/>
          <p:nvPr/>
        </p:nvSpPr>
        <p:spPr>
          <a:xfrm>
            <a:off x="299854" y="5271446"/>
            <a:ext cx="882689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Accuracy for this model is 54%. </a:t>
            </a:r>
          </a:p>
          <a:p>
            <a:pPr marL="285750" indent="-285750">
              <a:buFont typeface="Arial" panose="020B0604020202020204" pitchFamily="34" charset="0"/>
              <a:buChar char="•"/>
            </a:pPr>
            <a:r>
              <a:rPr lang="en-US" sz="1600" dirty="0"/>
              <a:t>The recall is also 55%.</a:t>
            </a:r>
          </a:p>
          <a:p>
            <a:pPr marL="285750" indent="-285750">
              <a:buFont typeface="Arial" panose="020B0604020202020204" pitchFamily="34" charset="0"/>
              <a:buChar char="•"/>
            </a:pPr>
            <a:r>
              <a:rPr lang="en-US" sz="1600" dirty="0"/>
              <a:t>The Cross Validation Recall score is 42%.</a:t>
            </a:r>
          </a:p>
        </p:txBody>
      </p:sp>
      <p:pic>
        <p:nvPicPr>
          <p:cNvPr id="4" name="Picture 3">
            <a:extLst>
              <a:ext uri="{FF2B5EF4-FFF2-40B4-BE49-F238E27FC236}">
                <a16:creationId xmlns:a16="http://schemas.microsoft.com/office/drawing/2014/main" id="{4A4CDF87-AE5C-4D42-5172-C732FDA226A4}"/>
              </a:ext>
            </a:extLst>
          </p:cNvPr>
          <p:cNvPicPr>
            <a:picLocks noChangeAspect="1"/>
          </p:cNvPicPr>
          <p:nvPr/>
        </p:nvPicPr>
        <p:blipFill rotWithShape="1">
          <a:blip r:embed="rId2"/>
          <a:srcRect t="39308"/>
          <a:stretch/>
        </p:blipFill>
        <p:spPr>
          <a:xfrm>
            <a:off x="6026989" y="1725994"/>
            <a:ext cx="4140413" cy="3322296"/>
          </a:xfrm>
          <a:prstGeom prst="rect">
            <a:avLst/>
          </a:prstGeom>
        </p:spPr>
      </p:pic>
      <p:pic>
        <p:nvPicPr>
          <p:cNvPr id="5" name="Picture 4">
            <a:extLst>
              <a:ext uri="{FF2B5EF4-FFF2-40B4-BE49-F238E27FC236}">
                <a16:creationId xmlns:a16="http://schemas.microsoft.com/office/drawing/2014/main" id="{D4E69E2A-9953-7C20-BE5A-EA594C20B7C0}"/>
              </a:ext>
            </a:extLst>
          </p:cNvPr>
          <p:cNvPicPr>
            <a:picLocks noChangeAspect="1"/>
          </p:cNvPicPr>
          <p:nvPr/>
        </p:nvPicPr>
        <p:blipFill rotWithShape="1">
          <a:blip r:embed="rId2"/>
          <a:srcRect b="63996"/>
          <a:stretch/>
        </p:blipFill>
        <p:spPr>
          <a:xfrm>
            <a:off x="299854" y="1773037"/>
            <a:ext cx="4937816" cy="2807590"/>
          </a:xfrm>
          <a:prstGeom prst="rect">
            <a:avLst/>
          </a:prstGeom>
        </p:spPr>
      </p:pic>
      <p:sp>
        <p:nvSpPr>
          <p:cNvPr id="9" name="TextBox 8">
            <a:extLst>
              <a:ext uri="{FF2B5EF4-FFF2-40B4-BE49-F238E27FC236}">
                <a16:creationId xmlns:a16="http://schemas.microsoft.com/office/drawing/2014/main" id="{821EFCAB-EBA5-A6F0-CCE5-48407614718C}"/>
              </a:ext>
            </a:extLst>
          </p:cNvPr>
          <p:cNvSpPr txBox="1"/>
          <p:nvPr/>
        </p:nvSpPr>
        <p:spPr>
          <a:xfrm>
            <a:off x="6205670" y="1272881"/>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spTree>
    <p:extLst>
      <p:ext uri="{BB962C8B-B14F-4D97-AF65-F5344CB8AC3E}">
        <p14:creationId xmlns:p14="http://schemas.microsoft.com/office/powerpoint/2010/main" val="34679583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5F5B4-A7F1-EF72-9FED-0A7159263A4A}"/>
              </a:ext>
            </a:extLst>
          </p:cNvPr>
          <p:cNvSpPr txBox="1"/>
          <p:nvPr/>
        </p:nvSpPr>
        <p:spPr>
          <a:xfrm>
            <a:off x="329021" y="283335"/>
            <a:ext cx="6199115"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Decision Tree</a:t>
            </a:r>
          </a:p>
        </p:txBody>
      </p:sp>
      <p:sp>
        <p:nvSpPr>
          <p:cNvPr id="5" name="TextBox 4">
            <a:extLst>
              <a:ext uri="{FF2B5EF4-FFF2-40B4-BE49-F238E27FC236}">
                <a16:creationId xmlns:a16="http://schemas.microsoft.com/office/drawing/2014/main" id="{4789009F-DB9F-7E05-DCB8-F6290D51A7AC}"/>
              </a:ext>
            </a:extLst>
          </p:cNvPr>
          <p:cNvSpPr txBox="1"/>
          <p:nvPr/>
        </p:nvSpPr>
        <p:spPr>
          <a:xfrm>
            <a:off x="6343693" y="946651"/>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sp>
        <p:nvSpPr>
          <p:cNvPr id="13" name="TextBox 12">
            <a:extLst>
              <a:ext uri="{FF2B5EF4-FFF2-40B4-BE49-F238E27FC236}">
                <a16:creationId xmlns:a16="http://schemas.microsoft.com/office/drawing/2014/main" id="{D42BC4E5-F14B-DAE4-187E-E645A0F2468A}"/>
              </a:ext>
            </a:extLst>
          </p:cNvPr>
          <p:cNvSpPr txBox="1"/>
          <p:nvPr/>
        </p:nvSpPr>
        <p:spPr>
          <a:xfrm>
            <a:off x="299854" y="5235739"/>
            <a:ext cx="882689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Accuracy for this model is 80%. </a:t>
            </a:r>
          </a:p>
          <a:p>
            <a:pPr marL="285750" indent="-285750">
              <a:buFont typeface="Arial" panose="020B0604020202020204" pitchFamily="34" charset="0"/>
              <a:buChar char="•"/>
            </a:pPr>
            <a:r>
              <a:rPr lang="en-US" sz="1600" dirty="0"/>
              <a:t>The recall is also 80%.</a:t>
            </a:r>
          </a:p>
          <a:p>
            <a:pPr marL="285750" indent="-285750">
              <a:buFont typeface="Arial" panose="020B0604020202020204" pitchFamily="34" charset="0"/>
              <a:buChar char="•"/>
            </a:pPr>
            <a:r>
              <a:rPr lang="en-US" sz="1600" dirty="0"/>
              <a:t>The Cross Validation Recall score is 80%. </a:t>
            </a:r>
            <a:endParaRPr lang="en-IN" sz="1600" dirty="0"/>
          </a:p>
        </p:txBody>
      </p:sp>
      <p:pic>
        <p:nvPicPr>
          <p:cNvPr id="4" name="Picture 3">
            <a:extLst>
              <a:ext uri="{FF2B5EF4-FFF2-40B4-BE49-F238E27FC236}">
                <a16:creationId xmlns:a16="http://schemas.microsoft.com/office/drawing/2014/main" id="{E93283E3-E82D-EC52-016B-BF99AFB00D87}"/>
              </a:ext>
            </a:extLst>
          </p:cNvPr>
          <p:cNvPicPr>
            <a:picLocks noChangeAspect="1"/>
          </p:cNvPicPr>
          <p:nvPr/>
        </p:nvPicPr>
        <p:blipFill rotWithShape="1">
          <a:blip r:embed="rId2"/>
          <a:srcRect r="21524" b="64053"/>
          <a:stretch/>
        </p:blipFill>
        <p:spPr>
          <a:xfrm>
            <a:off x="299854" y="1406501"/>
            <a:ext cx="5126161" cy="3360971"/>
          </a:xfrm>
          <a:prstGeom prst="rect">
            <a:avLst/>
          </a:prstGeom>
        </p:spPr>
      </p:pic>
      <p:pic>
        <p:nvPicPr>
          <p:cNvPr id="6" name="Picture 5">
            <a:extLst>
              <a:ext uri="{FF2B5EF4-FFF2-40B4-BE49-F238E27FC236}">
                <a16:creationId xmlns:a16="http://schemas.microsoft.com/office/drawing/2014/main" id="{686015A3-E0B2-3997-66ED-693B1445D9C5}"/>
              </a:ext>
            </a:extLst>
          </p:cNvPr>
          <p:cNvPicPr>
            <a:picLocks noChangeAspect="1"/>
          </p:cNvPicPr>
          <p:nvPr/>
        </p:nvPicPr>
        <p:blipFill rotWithShape="1">
          <a:blip r:embed="rId2"/>
          <a:srcRect t="40264"/>
          <a:stretch/>
        </p:blipFill>
        <p:spPr>
          <a:xfrm>
            <a:off x="6193365" y="1486856"/>
            <a:ext cx="4572235" cy="3360971"/>
          </a:xfrm>
          <a:prstGeom prst="rect">
            <a:avLst/>
          </a:prstGeom>
        </p:spPr>
      </p:pic>
      <p:sp>
        <p:nvSpPr>
          <p:cNvPr id="8" name="TextBox 7">
            <a:extLst>
              <a:ext uri="{FF2B5EF4-FFF2-40B4-BE49-F238E27FC236}">
                <a16:creationId xmlns:a16="http://schemas.microsoft.com/office/drawing/2014/main" id="{7D43C25A-551F-A4F2-4771-6AB0B739E1F0}"/>
              </a:ext>
            </a:extLst>
          </p:cNvPr>
          <p:cNvSpPr txBox="1"/>
          <p:nvPr/>
        </p:nvSpPr>
        <p:spPr>
          <a:xfrm>
            <a:off x="362272" y="946650"/>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Tree>
    <p:extLst>
      <p:ext uri="{BB962C8B-B14F-4D97-AF65-F5344CB8AC3E}">
        <p14:creationId xmlns:p14="http://schemas.microsoft.com/office/powerpoint/2010/main" val="31330832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5F5B4-A7F1-EF72-9FED-0A7159263A4A}"/>
              </a:ext>
            </a:extLst>
          </p:cNvPr>
          <p:cNvSpPr txBox="1"/>
          <p:nvPr/>
        </p:nvSpPr>
        <p:spPr>
          <a:xfrm>
            <a:off x="307910" y="293551"/>
            <a:ext cx="5962086"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Random Forest</a:t>
            </a:r>
          </a:p>
        </p:txBody>
      </p:sp>
      <p:sp>
        <p:nvSpPr>
          <p:cNvPr id="5" name="TextBox 4">
            <a:extLst>
              <a:ext uri="{FF2B5EF4-FFF2-40B4-BE49-F238E27FC236}">
                <a16:creationId xmlns:a16="http://schemas.microsoft.com/office/drawing/2014/main" id="{9ACA3F6E-942B-580C-9178-F5FB211F7F52}"/>
              </a:ext>
            </a:extLst>
          </p:cNvPr>
          <p:cNvSpPr txBox="1"/>
          <p:nvPr/>
        </p:nvSpPr>
        <p:spPr>
          <a:xfrm>
            <a:off x="6507025" y="1091729"/>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pic>
        <p:nvPicPr>
          <p:cNvPr id="4" name="Picture 3">
            <a:extLst>
              <a:ext uri="{FF2B5EF4-FFF2-40B4-BE49-F238E27FC236}">
                <a16:creationId xmlns:a16="http://schemas.microsoft.com/office/drawing/2014/main" id="{B1ED1A70-9142-330F-8B93-A2FD92782582}"/>
              </a:ext>
            </a:extLst>
          </p:cNvPr>
          <p:cNvPicPr>
            <a:picLocks noChangeAspect="1"/>
          </p:cNvPicPr>
          <p:nvPr/>
        </p:nvPicPr>
        <p:blipFill rotWithShape="1">
          <a:blip r:embed="rId2"/>
          <a:srcRect r="23173" b="65299"/>
          <a:stretch/>
        </p:blipFill>
        <p:spPr>
          <a:xfrm>
            <a:off x="307911" y="1723494"/>
            <a:ext cx="5187116" cy="2986528"/>
          </a:xfrm>
          <a:prstGeom prst="rect">
            <a:avLst/>
          </a:prstGeom>
        </p:spPr>
      </p:pic>
      <p:pic>
        <p:nvPicPr>
          <p:cNvPr id="6" name="Picture 5">
            <a:extLst>
              <a:ext uri="{FF2B5EF4-FFF2-40B4-BE49-F238E27FC236}">
                <a16:creationId xmlns:a16="http://schemas.microsoft.com/office/drawing/2014/main" id="{9BDA4E93-6394-611E-839F-7BE727D79472}"/>
              </a:ext>
            </a:extLst>
          </p:cNvPr>
          <p:cNvPicPr>
            <a:picLocks noChangeAspect="1"/>
          </p:cNvPicPr>
          <p:nvPr/>
        </p:nvPicPr>
        <p:blipFill rotWithShape="1">
          <a:blip r:embed="rId3"/>
          <a:srcRect l="936" t="38963" r="7887" b="2882"/>
          <a:stretch/>
        </p:blipFill>
        <p:spPr>
          <a:xfrm>
            <a:off x="6096000" y="1601830"/>
            <a:ext cx="4202314" cy="3229855"/>
          </a:xfrm>
          <a:prstGeom prst="rect">
            <a:avLst/>
          </a:prstGeom>
        </p:spPr>
      </p:pic>
      <p:sp>
        <p:nvSpPr>
          <p:cNvPr id="8" name="TextBox 7">
            <a:extLst>
              <a:ext uri="{FF2B5EF4-FFF2-40B4-BE49-F238E27FC236}">
                <a16:creationId xmlns:a16="http://schemas.microsoft.com/office/drawing/2014/main" id="{B10028CB-3BAB-3860-24CB-569EE26D5832}"/>
              </a:ext>
            </a:extLst>
          </p:cNvPr>
          <p:cNvSpPr txBox="1"/>
          <p:nvPr/>
        </p:nvSpPr>
        <p:spPr>
          <a:xfrm>
            <a:off x="369597" y="1091729"/>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
        <p:nvSpPr>
          <p:cNvPr id="9" name="TextBox 8">
            <a:extLst>
              <a:ext uri="{FF2B5EF4-FFF2-40B4-BE49-F238E27FC236}">
                <a16:creationId xmlns:a16="http://schemas.microsoft.com/office/drawing/2014/main" id="{56142884-B151-F0F9-265F-666E213436B2}"/>
              </a:ext>
            </a:extLst>
          </p:cNvPr>
          <p:cNvSpPr txBox="1"/>
          <p:nvPr/>
        </p:nvSpPr>
        <p:spPr>
          <a:xfrm>
            <a:off x="299855" y="5235739"/>
            <a:ext cx="5359074"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Accuracy for this model is 80%. </a:t>
            </a:r>
          </a:p>
          <a:p>
            <a:pPr marL="285750" indent="-285750">
              <a:buFont typeface="Arial" panose="020B0604020202020204" pitchFamily="34" charset="0"/>
              <a:buChar char="•"/>
            </a:pPr>
            <a:r>
              <a:rPr lang="en-US" sz="1600" dirty="0"/>
              <a:t>The recall is also 80%.</a:t>
            </a:r>
          </a:p>
          <a:p>
            <a:pPr marL="285750" indent="-285750">
              <a:buFont typeface="Arial" panose="020B0604020202020204" pitchFamily="34" charset="0"/>
              <a:buChar char="•"/>
            </a:pPr>
            <a:r>
              <a:rPr lang="en-US" sz="1600" dirty="0"/>
              <a:t>The Cross Validation Recall score is 75%. </a:t>
            </a:r>
            <a:endParaRPr lang="en-IN" sz="1600" dirty="0"/>
          </a:p>
        </p:txBody>
      </p:sp>
    </p:spTree>
    <p:extLst>
      <p:ext uri="{BB962C8B-B14F-4D97-AF65-F5344CB8AC3E}">
        <p14:creationId xmlns:p14="http://schemas.microsoft.com/office/powerpoint/2010/main" val="15889613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5F5B4-A7F1-EF72-9FED-0A7159263A4A}"/>
              </a:ext>
            </a:extLst>
          </p:cNvPr>
          <p:cNvSpPr txBox="1"/>
          <p:nvPr/>
        </p:nvSpPr>
        <p:spPr>
          <a:xfrm>
            <a:off x="412388" y="418373"/>
            <a:ext cx="6006898"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Ada Boost</a:t>
            </a:r>
          </a:p>
        </p:txBody>
      </p:sp>
      <p:sp>
        <p:nvSpPr>
          <p:cNvPr id="8" name="TextBox 7">
            <a:extLst>
              <a:ext uri="{FF2B5EF4-FFF2-40B4-BE49-F238E27FC236}">
                <a16:creationId xmlns:a16="http://schemas.microsoft.com/office/drawing/2014/main" id="{ED25F6C2-F47A-B141-D8AF-1BDA2CCAEBA8}"/>
              </a:ext>
            </a:extLst>
          </p:cNvPr>
          <p:cNvSpPr txBox="1"/>
          <p:nvPr/>
        </p:nvSpPr>
        <p:spPr>
          <a:xfrm>
            <a:off x="6208367" y="1199092"/>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sp>
        <p:nvSpPr>
          <p:cNvPr id="9" name="TextBox 8">
            <a:extLst>
              <a:ext uri="{FF2B5EF4-FFF2-40B4-BE49-F238E27FC236}">
                <a16:creationId xmlns:a16="http://schemas.microsoft.com/office/drawing/2014/main" id="{BAE0C9F5-A10E-CFE4-343B-EF2E329A755E}"/>
              </a:ext>
            </a:extLst>
          </p:cNvPr>
          <p:cNvSpPr txBox="1"/>
          <p:nvPr/>
        </p:nvSpPr>
        <p:spPr>
          <a:xfrm>
            <a:off x="269347" y="1199093"/>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pic>
        <p:nvPicPr>
          <p:cNvPr id="10" name="Picture 9">
            <a:extLst>
              <a:ext uri="{FF2B5EF4-FFF2-40B4-BE49-F238E27FC236}">
                <a16:creationId xmlns:a16="http://schemas.microsoft.com/office/drawing/2014/main" id="{615B47B2-EEEA-6058-2662-EEFF6EF8C835}"/>
              </a:ext>
            </a:extLst>
          </p:cNvPr>
          <p:cNvPicPr>
            <a:picLocks noChangeAspect="1"/>
          </p:cNvPicPr>
          <p:nvPr/>
        </p:nvPicPr>
        <p:blipFill rotWithShape="1">
          <a:blip r:embed="rId2"/>
          <a:srcRect r="20004" b="64296"/>
          <a:stretch/>
        </p:blipFill>
        <p:spPr>
          <a:xfrm>
            <a:off x="269347" y="1763581"/>
            <a:ext cx="4699468" cy="2686453"/>
          </a:xfrm>
          <a:prstGeom prst="rect">
            <a:avLst/>
          </a:prstGeom>
        </p:spPr>
      </p:pic>
      <p:pic>
        <p:nvPicPr>
          <p:cNvPr id="12" name="Picture 11">
            <a:extLst>
              <a:ext uri="{FF2B5EF4-FFF2-40B4-BE49-F238E27FC236}">
                <a16:creationId xmlns:a16="http://schemas.microsoft.com/office/drawing/2014/main" id="{1B3108EA-C795-A86E-8673-FB46D64F9A04}"/>
              </a:ext>
            </a:extLst>
          </p:cNvPr>
          <p:cNvPicPr>
            <a:picLocks noChangeAspect="1"/>
          </p:cNvPicPr>
          <p:nvPr/>
        </p:nvPicPr>
        <p:blipFill rotWithShape="1">
          <a:blip r:embed="rId2"/>
          <a:srcRect t="38953"/>
          <a:stretch/>
        </p:blipFill>
        <p:spPr>
          <a:xfrm>
            <a:off x="5855321" y="1476091"/>
            <a:ext cx="4273770" cy="3341719"/>
          </a:xfrm>
          <a:prstGeom prst="rect">
            <a:avLst/>
          </a:prstGeom>
        </p:spPr>
      </p:pic>
      <p:sp>
        <p:nvSpPr>
          <p:cNvPr id="13" name="TextBox 12">
            <a:extLst>
              <a:ext uri="{FF2B5EF4-FFF2-40B4-BE49-F238E27FC236}">
                <a16:creationId xmlns:a16="http://schemas.microsoft.com/office/drawing/2014/main" id="{4AC7F9A4-BAB4-94B3-34CB-26A45B6719BC}"/>
              </a:ext>
            </a:extLst>
          </p:cNvPr>
          <p:cNvSpPr txBox="1"/>
          <p:nvPr/>
        </p:nvSpPr>
        <p:spPr>
          <a:xfrm>
            <a:off x="299854" y="5235739"/>
            <a:ext cx="882689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Accuracy for this model is 65%. </a:t>
            </a:r>
          </a:p>
          <a:p>
            <a:pPr marL="285750" indent="-285750">
              <a:buFont typeface="Arial" panose="020B0604020202020204" pitchFamily="34" charset="0"/>
              <a:buChar char="•"/>
            </a:pPr>
            <a:r>
              <a:rPr lang="en-US" sz="1600" dirty="0"/>
              <a:t>The recall is also 65%.</a:t>
            </a:r>
          </a:p>
          <a:p>
            <a:pPr marL="285750" indent="-285750">
              <a:buFont typeface="Arial" panose="020B0604020202020204" pitchFamily="34" charset="0"/>
              <a:buChar char="•"/>
            </a:pPr>
            <a:r>
              <a:rPr lang="en-US" sz="1600" dirty="0"/>
              <a:t>The Cross Validation Recall score is 61%. </a:t>
            </a:r>
            <a:endParaRPr lang="en-IN" sz="1600" dirty="0"/>
          </a:p>
        </p:txBody>
      </p:sp>
    </p:spTree>
    <p:extLst>
      <p:ext uri="{BB962C8B-B14F-4D97-AF65-F5344CB8AC3E}">
        <p14:creationId xmlns:p14="http://schemas.microsoft.com/office/powerpoint/2010/main" val="226228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2285" y="2560322"/>
            <a:ext cx="4924697" cy="769441"/>
          </a:xfrm>
          <a:prstGeom prst="rect">
            <a:avLst/>
          </a:prstGeom>
          <a:noFill/>
        </p:spPr>
        <p:txBody>
          <a:bodyPr wrap="square" rtlCol="0">
            <a:spAutoFit/>
          </a:bodyPr>
          <a:lstStyle/>
          <a:p>
            <a:r>
              <a:rPr lang="en-IN" sz="4400" dirty="0"/>
              <a:t>Problem Statement</a:t>
            </a:r>
          </a:p>
        </p:txBody>
      </p:sp>
    </p:spTree>
    <p:extLst>
      <p:ext uri="{BB962C8B-B14F-4D97-AF65-F5344CB8AC3E}">
        <p14:creationId xmlns:p14="http://schemas.microsoft.com/office/powerpoint/2010/main" val="3126680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5F5B4-A7F1-EF72-9FED-0A7159263A4A}"/>
              </a:ext>
            </a:extLst>
          </p:cNvPr>
          <p:cNvSpPr txBox="1"/>
          <p:nvPr/>
        </p:nvSpPr>
        <p:spPr>
          <a:xfrm>
            <a:off x="349920" y="335460"/>
            <a:ext cx="5924763"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Gradient Boost</a:t>
            </a:r>
          </a:p>
        </p:txBody>
      </p:sp>
      <p:sp>
        <p:nvSpPr>
          <p:cNvPr id="3" name="TextBox 2">
            <a:extLst>
              <a:ext uri="{FF2B5EF4-FFF2-40B4-BE49-F238E27FC236}">
                <a16:creationId xmlns:a16="http://schemas.microsoft.com/office/drawing/2014/main" id="{4448CB3B-4144-E48A-6DB2-A668D8626B26}"/>
              </a:ext>
            </a:extLst>
          </p:cNvPr>
          <p:cNvSpPr txBox="1"/>
          <p:nvPr/>
        </p:nvSpPr>
        <p:spPr>
          <a:xfrm>
            <a:off x="193164" y="1067074"/>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
        <p:nvSpPr>
          <p:cNvPr id="5" name="TextBox 4">
            <a:extLst>
              <a:ext uri="{FF2B5EF4-FFF2-40B4-BE49-F238E27FC236}">
                <a16:creationId xmlns:a16="http://schemas.microsoft.com/office/drawing/2014/main" id="{40A8B739-DAAE-5163-6C81-C4B65CE521D1}"/>
              </a:ext>
            </a:extLst>
          </p:cNvPr>
          <p:cNvSpPr txBox="1"/>
          <p:nvPr/>
        </p:nvSpPr>
        <p:spPr>
          <a:xfrm>
            <a:off x="6392279" y="1097852"/>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pic>
        <p:nvPicPr>
          <p:cNvPr id="4" name="Picture 3">
            <a:extLst>
              <a:ext uri="{FF2B5EF4-FFF2-40B4-BE49-F238E27FC236}">
                <a16:creationId xmlns:a16="http://schemas.microsoft.com/office/drawing/2014/main" id="{2B4144AD-10E9-6136-B5AE-866F203EF9B9}"/>
              </a:ext>
            </a:extLst>
          </p:cNvPr>
          <p:cNvPicPr>
            <a:picLocks noChangeAspect="1"/>
          </p:cNvPicPr>
          <p:nvPr/>
        </p:nvPicPr>
        <p:blipFill rotWithShape="1">
          <a:blip r:embed="rId2"/>
          <a:srcRect r="30503" b="64806"/>
          <a:stretch/>
        </p:blipFill>
        <p:spPr>
          <a:xfrm>
            <a:off x="193164" y="1527559"/>
            <a:ext cx="5026091" cy="3099677"/>
          </a:xfrm>
          <a:prstGeom prst="rect">
            <a:avLst/>
          </a:prstGeom>
        </p:spPr>
      </p:pic>
      <p:pic>
        <p:nvPicPr>
          <p:cNvPr id="6" name="Picture 5">
            <a:extLst>
              <a:ext uri="{FF2B5EF4-FFF2-40B4-BE49-F238E27FC236}">
                <a16:creationId xmlns:a16="http://schemas.microsoft.com/office/drawing/2014/main" id="{DDE737E3-2738-1CFA-E015-240C182E6177}"/>
              </a:ext>
            </a:extLst>
          </p:cNvPr>
          <p:cNvPicPr>
            <a:picLocks noChangeAspect="1"/>
          </p:cNvPicPr>
          <p:nvPr/>
        </p:nvPicPr>
        <p:blipFill rotWithShape="1">
          <a:blip r:embed="rId2"/>
          <a:srcRect t="39164" r="8703"/>
          <a:stretch/>
        </p:blipFill>
        <p:spPr>
          <a:xfrm>
            <a:off x="6096000" y="1675577"/>
            <a:ext cx="4232291" cy="3434476"/>
          </a:xfrm>
          <a:prstGeom prst="rect">
            <a:avLst/>
          </a:prstGeom>
        </p:spPr>
      </p:pic>
      <p:sp>
        <p:nvSpPr>
          <p:cNvPr id="8" name="TextBox 7">
            <a:extLst>
              <a:ext uri="{FF2B5EF4-FFF2-40B4-BE49-F238E27FC236}">
                <a16:creationId xmlns:a16="http://schemas.microsoft.com/office/drawing/2014/main" id="{025F7CF2-CB74-F7B7-5C72-08DC7F5FBFE7}"/>
              </a:ext>
            </a:extLst>
          </p:cNvPr>
          <p:cNvSpPr txBox="1"/>
          <p:nvPr/>
        </p:nvSpPr>
        <p:spPr>
          <a:xfrm>
            <a:off x="299854" y="5235739"/>
            <a:ext cx="882689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Accuracy for this model is 77%. </a:t>
            </a:r>
          </a:p>
          <a:p>
            <a:pPr marL="285750" indent="-285750">
              <a:buFont typeface="Arial" panose="020B0604020202020204" pitchFamily="34" charset="0"/>
              <a:buChar char="•"/>
            </a:pPr>
            <a:r>
              <a:rPr lang="en-US" sz="1600" dirty="0"/>
              <a:t>The recall is </a:t>
            </a:r>
            <a:r>
              <a:rPr lang="en-US" sz="1600" dirty="0" smtClean="0"/>
              <a:t>69</a:t>
            </a:r>
            <a:r>
              <a:rPr lang="en-US" sz="1600" dirty="0" smtClean="0"/>
              <a:t>%.</a:t>
            </a:r>
            <a:endParaRPr lang="en-US" sz="1600" dirty="0"/>
          </a:p>
          <a:p>
            <a:pPr marL="285750" indent="-285750">
              <a:buFont typeface="Arial" panose="020B0604020202020204" pitchFamily="34" charset="0"/>
              <a:buChar char="•"/>
            </a:pPr>
            <a:r>
              <a:rPr lang="en-US" sz="1600" dirty="0"/>
              <a:t>The Cross Validation Recall score is 69%. </a:t>
            </a:r>
            <a:endParaRPr lang="en-IN" sz="1600" dirty="0"/>
          </a:p>
        </p:txBody>
      </p:sp>
    </p:spTree>
    <p:extLst>
      <p:ext uri="{BB962C8B-B14F-4D97-AF65-F5344CB8AC3E}">
        <p14:creationId xmlns:p14="http://schemas.microsoft.com/office/powerpoint/2010/main" val="9002391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5F5B4-A7F1-EF72-9FED-0A7159263A4A}"/>
              </a:ext>
            </a:extLst>
          </p:cNvPr>
          <p:cNvSpPr txBox="1"/>
          <p:nvPr/>
        </p:nvSpPr>
        <p:spPr>
          <a:xfrm>
            <a:off x="417484" y="371720"/>
            <a:ext cx="6199115"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XG Boost</a:t>
            </a:r>
          </a:p>
        </p:txBody>
      </p:sp>
      <p:sp>
        <p:nvSpPr>
          <p:cNvPr id="3" name="TextBox 2">
            <a:extLst>
              <a:ext uri="{FF2B5EF4-FFF2-40B4-BE49-F238E27FC236}">
                <a16:creationId xmlns:a16="http://schemas.microsoft.com/office/drawing/2014/main" id="{218426BB-0796-1395-42D7-09FD8E90AF6D}"/>
              </a:ext>
            </a:extLst>
          </p:cNvPr>
          <p:cNvSpPr txBox="1"/>
          <p:nvPr/>
        </p:nvSpPr>
        <p:spPr>
          <a:xfrm>
            <a:off x="417484" y="1056274"/>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
        <p:nvSpPr>
          <p:cNvPr id="5" name="TextBox 4">
            <a:extLst>
              <a:ext uri="{FF2B5EF4-FFF2-40B4-BE49-F238E27FC236}">
                <a16:creationId xmlns:a16="http://schemas.microsoft.com/office/drawing/2014/main" id="{24C46C78-1EAC-26A6-91FE-0A3BCE00DBBB}"/>
              </a:ext>
            </a:extLst>
          </p:cNvPr>
          <p:cNvSpPr txBox="1"/>
          <p:nvPr/>
        </p:nvSpPr>
        <p:spPr>
          <a:xfrm>
            <a:off x="6616599" y="1087052"/>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pic>
        <p:nvPicPr>
          <p:cNvPr id="4" name="Picture 3">
            <a:extLst>
              <a:ext uri="{FF2B5EF4-FFF2-40B4-BE49-F238E27FC236}">
                <a16:creationId xmlns:a16="http://schemas.microsoft.com/office/drawing/2014/main" id="{4A64FF29-D110-BB0A-C4E8-6C3E6D475B7C}"/>
              </a:ext>
            </a:extLst>
          </p:cNvPr>
          <p:cNvPicPr>
            <a:picLocks noChangeAspect="1"/>
          </p:cNvPicPr>
          <p:nvPr/>
        </p:nvPicPr>
        <p:blipFill rotWithShape="1">
          <a:blip r:embed="rId2"/>
          <a:srcRect t="39640" b="1427"/>
          <a:stretch/>
        </p:blipFill>
        <p:spPr>
          <a:xfrm>
            <a:off x="6392487" y="1364051"/>
            <a:ext cx="4197566" cy="3199799"/>
          </a:xfrm>
          <a:prstGeom prst="rect">
            <a:avLst/>
          </a:prstGeom>
        </p:spPr>
      </p:pic>
      <p:pic>
        <p:nvPicPr>
          <p:cNvPr id="6" name="Picture 5">
            <a:extLst>
              <a:ext uri="{FF2B5EF4-FFF2-40B4-BE49-F238E27FC236}">
                <a16:creationId xmlns:a16="http://schemas.microsoft.com/office/drawing/2014/main" id="{754FA6A7-25AA-9983-9711-D5F77E838275}"/>
              </a:ext>
            </a:extLst>
          </p:cNvPr>
          <p:cNvPicPr>
            <a:picLocks noChangeAspect="1"/>
          </p:cNvPicPr>
          <p:nvPr/>
        </p:nvPicPr>
        <p:blipFill rotWithShape="1">
          <a:blip r:embed="rId2"/>
          <a:srcRect r="23394" b="63151"/>
          <a:stretch/>
        </p:blipFill>
        <p:spPr>
          <a:xfrm>
            <a:off x="417484" y="1402777"/>
            <a:ext cx="5142742" cy="3199799"/>
          </a:xfrm>
          <a:prstGeom prst="rect">
            <a:avLst/>
          </a:prstGeom>
        </p:spPr>
      </p:pic>
      <p:sp>
        <p:nvSpPr>
          <p:cNvPr id="9" name="TextBox 8">
            <a:extLst>
              <a:ext uri="{FF2B5EF4-FFF2-40B4-BE49-F238E27FC236}">
                <a16:creationId xmlns:a16="http://schemas.microsoft.com/office/drawing/2014/main" id="{4E5462A9-D626-9E4C-3B7E-1B38345B3EC8}"/>
              </a:ext>
            </a:extLst>
          </p:cNvPr>
          <p:cNvSpPr txBox="1"/>
          <p:nvPr/>
        </p:nvSpPr>
        <p:spPr>
          <a:xfrm>
            <a:off x="337651" y="4916990"/>
            <a:ext cx="8826893"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Accuracy for this model is 82%. </a:t>
            </a:r>
          </a:p>
          <a:p>
            <a:pPr marL="285750" indent="-285750">
              <a:buFont typeface="Arial" panose="020B0604020202020204" pitchFamily="34" charset="0"/>
              <a:buChar char="•"/>
            </a:pPr>
            <a:r>
              <a:rPr lang="en-US" sz="1600" dirty="0"/>
              <a:t>The recall is </a:t>
            </a:r>
            <a:r>
              <a:rPr lang="en-US" sz="1600" dirty="0" smtClean="0"/>
              <a:t> 81%.</a:t>
            </a:r>
            <a:endParaRPr lang="en-US" sz="1600" dirty="0"/>
          </a:p>
          <a:p>
            <a:pPr marL="285750" indent="-285750">
              <a:buFont typeface="Arial" panose="020B0604020202020204" pitchFamily="34" charset="0"/>
              <a:buChar char="•"/>
            </a:pPr>
            <a:r>
              <a:rPr lang="en-US" sz="1600" dirty="0"/>
              <a:t>The Cross Validation Recall score is 81%.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This is the Best Model Out of the All till now. We still proceed ahead to improvise this Model by doing Repeated </a:t>
            </a:r>
            <a:r>
              <a:rPr lang="en-US" sz="1600" dirty="0" smtClean="0"/>
              <a:t>Kfold</a:t>
            </a:r>
            <a:r>
              <a:rPr lang="en-US" sz="1600" dirty="0"/>
              <a:t> </a:t>
            </a:r>
            <a:r>
              <a:rPr lang="en-US" sz="1600" dirty="0" smtClean="0"/>
              <a:t>for Logistic &amp; Gradient boosting and GridsearchCV on logistic and RandomsearchCV on Gradient and XG boost</a:t>
            </a:r>
            <a:endParaRPr lang="en-IN" sz="1600" dirty="0"/>
          </a:p>
        </p:txBody>
      </p:sp>
    </p:spTree>
    <p:extLst>
      <p:ext uri="{BB962C8B-B14F-4D97-AF65-F5344CB8AC3E}">
        <p14:creationId xmlns:p14="http://schemas.microsoft.com/office/powerpoint/2010/main" val="15156513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5F5B4-A7F1-EF72-9FED-0A7159263A4A}"/>
              </a:ext>
            </a:extLst>
          </p:cNvPr>
          <p:cNvSpPr txBox="1"/>
          <p:nvPr/>
        </p:nvSpPr>
        <p:spPr>
          <a:xfrm>
            <a:off x="321759" y="354563"/>
            <a:ext cx="1092639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Logistic Regression after Repeated K-Fold </a:t>
            </a:r>
          </a:p>
        </p:txBody>
      </p:sp>
      <p:sp>
        <p:nvSpPr>
          <p:cNvPr id="3" name="TextBox 2">
            <a:extLst>
              <a:ext uri="{FF2B5EF4-FFF2-40B4-BE49-F238E27FC236}">
                <a16:creationId xmlns:a16="http://schemas.microsoft.com/office/drawing/2014/main" id="{80DA055B-E9FB-CF1F-6741-2A4EF428BAD5}"/>
              </a:ext>
            </a:extLst>
          </p:cNvPr>
          <p:cNvSpPr txBox="1"/>
          <p:nvPr/>
        </p:nvSpPr>
        <p:spPr>
          <a:xfrm>
            <a:off x="321759" y="1085025"/>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
        <p:nvSpPr>
          <p:cNvPr id="5" name="TextBox 4">
            <a:extLst>
              <a:ext uri="{FF2B5EF4-FFF2-40B4-BE49-F238E27FC236}">
                <a16:creationId xmlns:a16="http://schemas.microsoft.com/office/drawing/2014/main" id="{E9FA2663-5263-754B-63EA-8F7A74009B23}"/>
              </a:ext>
            </a:extLst>
          </p:cNvPr>
          <p:cNvSpPr txBox="1"/>
          <p:nvPr/>
        </p:nvSpPr>
        <p:spPr>
          <a:xfrm>
            <a:off x="6412704" y="1085025"/>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pic>
        <p:nvPicPr>
          <p:cNvPr id="4" name="Picture 3">
            <a:extLst>
              <a:ext uri="{FF2B5EF4-FFF2-40B4-BE49-F238E27FC236}">
                <a16:creationId xmlns:a16="http://schemas.microsoft.com/office/drawing/2014/main" id="{55E60DA2-4E04-032A-683A-2663DE3368BE}"/>
              </a:ext>
            </a:extLst>
          </p:cNvPr>
          <p:cNvPicPr>
            <a:picLocks noChangeAspect="1"/>
          </p:cNvPicPr>
          <p:nvPr/>
        </p:nvPicPr>
        <p:blipFill rotWithShape="1">
          <a:blip r:embed="rId2"/>
          <a:srcRect r="25342" b="64489"/>
          <a:stretch/>
        </p:blipFill>
        <p:spPr>
          <a:xfrm>
            <a:off x="298954" y="1542965"/>
            <a:ext cx="5109351" cy="2886699"/>
          </a:xfrm>
          <a:prstGeom prst="rect">
            <a:avLst/>
          </a:prstGeom>
        </p:spPr>
      </p:pic>
      <p:pic>
        <p:nvPicPr>
          <p:cNvPr id="6" name="Picture 5">
            <a:extLst>
              <a:ext uri="{FF2B5EF4-FFF2-40B4-BE49-F238E27FC236}">
                <a16:creationId xmlns:a16="http://schemas.microsoft.com/office/drawing/2014/main" id="{354A0300-09BC-D410-6F5D-A1F353951277}"/>
              </a:ext>
            </a:extLst>
          </p:cNvPr>
          <p:cNvPicPr>
            <a:picLocks noChangeAspect="1"/>
          </p:cNvPicPr>
          <p:nvPr/>
        </p:nvPicPr>
        <p:blipFill rotWithShape="1">
          <a:blip r:embed="rId2"/>
          <a:srcRect t="38766" r="10802" b="3077"/>
          <a:stretch/>
        </p:blipFill>
        <p:spPr>
          <a:xfrm>
            <a:off x="6239799" y="1449237"/>
            <a:ext cx="4198163" cy="3251279"/>
          </a:xfrm>
          <a:prstGeom prst="rect">
            <a:avLst/>
          </a:prstGeom>
        </p:spPr>
      </p:pic>
      <p:sp>
        <p:nvSpPr>
          <p:cNvPr id="8" name="TextBox 7">
            <a:extLst>
              <a:ext uri="{FF2B5EF4-FFF2-40B4-BE49-F238E27FC236}">
                <a16:creationId xmlns:a16="http://schemas.microsoft.com/office/drawing/2014/main" id="{2DB8463F-B94E-CC58-74B4-E340466E55F7}"/>
              </a:ext>
            </a:extLst>
          </p:cNvPr>
          <p:cNvSpPr txBox="1"/>
          <p:nvPr/>
        </p:nvSpPr>
        <p:spPr>
          <a:xfrm>
            <a:off x="299854" y="5235739"/>
            <a:ext cx="882689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Accuracy for this model is 54%. </a:t>
            </a:r>
          </a:p>
          <a:p>
            <a:pPr marL="285750" indent="-285750">
              <a:buFont typeface="Arial" panose="020B0604020202020204" pitchFamily="34" charset="0"/>
              <a:buChar char="•"/>
            </a:pPr>
            <a:r>
              <a:rPr lang="en-US" sz="1600" dirty="0"/>
              <a:t>The recall is also 53%.</a:t>
            </a:r>
          </a:p>
          <a:p>
            <a:pPr marL="285750" indent="-285750">
              <a:buFont typeface="Arial" panose="020B0604020202020204" pitchFamily="34" charset="0"/>
              <a:buChar char="•"/>
            </a:pPr>
            <a:r>
              <a:rPr lang="en-US" sz="1600" dirty="0"/>
              <a:t>The Cross Validation Recall score is 42%. </a:t>
            </a:r>
            <a:endParaRPr lang="en-IN" sz="1600" dirty="0"/>
          </a:p>
        </p:txBody>
      </p:sp>
    </p:spTree>
    <p:extLst>
      <p:ext uri="{BB962C8B-B14F-4D97-AF65-F5344CB8AC3E}">
        <p14:creationId xmlns:p14="http://schemas.microsoft.com/office/powerpoint/2010/main" val="39895485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5F5B4-A7F1-EF72-9FED-0A7159263A4A}"/>
              </a:ext>
            </a:extLst>
          </p:cNvPr>
          <p:cNvSpPr txBox="1"/>
          <p:nvPr/>
        </p:nvSpPr>
        <p:spPr>
          <a:xfrm>
            <a:off x="261257" y="363894"/>
            <a:ext cx="1092639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Gradient Boosting after Repeated K-Fold </a:t>
            </a:r>
          </a:p>
        </p:txBody>
      </p:sp>
      <p:sp>
        <p:nvSpPr>
          <p:cNvPr id="3" name="TextBox 2">
            <a:extLst>
              <a:ext uri="{FF2B5EF4-FFF2-40B4-BE49-F238E27FC236}">
                <a16:creationId xmlns:a16="http://schemas.microsoft.com/office/drawing/2014/main" id="{873AB8F6-F933-A4E0-974E-E9883F134401}"/>
              </a:ext>
            </a:extLst>
          </p:cNvPr>
          <p:cNvSpPr txBox="1"/>
          <p:nvPr/>
        </p:nvSpPr>
        <p:spPr>
          <a:xfrm>
            <a:off x="261257" y="1003054"/>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
        <p:nvSpPr>
          <p:cNvPr id="4" name="TextBox 3">
            <a:extLst>
              <a:ext uri="{FF2B5EF4-FFF2-40B4-BE49-F238E27FC236}">
                <a16:creationId xmlns:a16="http://schemas.microsoft.com/office/drawing/2014/main" id="{6F77115B-1C1B-5598-202E-431E0C715EB2}"/>
              </a:ext>
            </a:extLst>
          </p:cNvPr>
          <p:cNvSpPr txBox="1"/>
          <p:nvPr/>
        </p:nvSpPr>
        <p:spPr>
          <a:xfrm>
            <a:off x="6460372" y="1033832"/>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pic>
        <p:nvPicPr>
          <p:cNvPr id="5" name="Picture 4">
            <a:extLst>
              <a:ext uri="{FF2B5EF4-FFF2-40B4-BE49-F238E27FC236}">
                <a16:creationId xmlns:a16="http://schemas.microsoft.com/office/drawing/2014/main" id="{87C1153B-0957-E85B-BB30-3CA904196175}"/>
              </a:ext>
            </a:extLst>
          </p:cNvPr>
          <p:cNvPicPr>
            <a:picLocks noChangeAspect="1"/>
          </p:cNvPicPr>
          <p:nvPr/>
        </p:nvPicPr>
        <p:blipFill rotWithShape="1">
          <a:blip r:embed="rId2"/>
          <a:srcRect r="18404" b="63209"/>
          <a:stretch/>
        </p:blipFill>
        <p:spPr>
          <a:xfrm>
            <a:off x="261257" y="1519102"/>
            <a:ext cx="5235532" cy="3259931"/>
          </a:xfrm>
          <a:prstGeom prst="rect">
            <a:avLst/>
          </a:prstGeom>
        </p:spPr>
      </p:pic>
      <p:pic>
        <p:nvPicPr>
          <p:cNvPr id="6" name="Picture 5">
            <a:extLst>
              <a:ext uri="{FF2B5EF4-FFF2-40B4-BE49-F238E27FC236}">
                <a16:creationId xmlns:a16="http://schemas.microsoft.com/office/drawing/2014/main" id="{08DD9669-E4D3-6D80-8046-AA631A171FF4}"/>
              </a:ext>
            </a:extLst>
          </p:cNvPr>
          <p:cNvPicPr>
            <a:picLocks noChangeAspect="1"/>
          </p:cNvPicPr>
          <p:nvPr/>
        </p:nvPicPr>
        <p:blipFill rotWithShape="1">
          <a:blip r:embed="rId2"/>
          <a:srcRect t="39261"/>
          <a:stretch/>
        </p:blipFill>
        <p:spPr>
          <a:xfrm>
            <a:off x="6096000" y="1280053"/>
            <a:ext cx="4293454" cy="3601269"/>
          </a:xfrm>
          <a:prstGeom prst="rect">
            <a:avLst/>
          </a:prstGeom>
        </p:spPr>
      </p:pic>
      <p:sp>
        <p:nvSpPr>
          <p:cNvPr id="7" name="TextBox 6">
            <a:extLst>
              <a:ext uri="{FF2B5EF4-FFF2-40B4-BE49-F238E27FC236}">
                <a16:creationId xmlns:a16="http://schemas.microsoft.com/office/drawing/2014/main" id="{ACF58BAD-4793-167E-7D14-E420630CDF7D}"/>
              </a:ext>
            </a:extLst>
          </p:cNvPr>
          <p:cNvSpPr txBox="1"/>
          <p:nvPr/>
        </p:nvSpPr>
        <p:spPr>
          <a:xfrm>
            <a:off x="334360" y="5162448"/>
            <a:ext cx="882689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Accuracy for this model is 78%. </a:t>
            </a:r>
          </a:p>
          <a:p>
            <a:pPr marL="285750" indent="-285750">
              <a:buFont typeface="Arial" panose="020B0604020202020204" pitchFamily="34" charset="0"/>
              <a:buChar char="•"/>
            </a:pPr>
            <a:r>
              <a:rPr lang="en-US" sz="1600" dirty="0"/>
              <a:t>The recall is </a:t>
            </a:r>
            <a:r>
              <a:rPr lang="en-US" sz="1600" dirty="0" smtClean="0"/>
              <a:t> </a:t>
            </a:r>
            <a:r>
              <a:rPr lang="en-US" sz="1600" dirty="0" smtClean="0"/>
              <a:t>69</a:t>
            </a:r>
            <a:r>
              <a:rPr lang="en-US" sz="1600" dirty="0" smtClean="0"/>
              <a:t>%.</a:t>
            </a:r>
            <a:endParaRPr lang="en-US" sz="1600" dirty="0"/>
          </a:p>
          <a:p>
            <a:pPr marL="285750" indent="-285750">
              <a:buFont typeface="Arial" panose="020B0604020202020204" pitchFamily="34" charset="0"/>
              <a:buChar char="•"/>
            </a:pPr>
            <a:r>
              <a:rPr lang="en-US" sz="1600" dirty="0"/>
              <a:t>The Cross Validation Recall score is 71%. </a:t>
            </a:r>
            <a:endParaRPr lang="en-IN" sz="1600" dirty="0"/>
          </a:p>
        </p:txBody>
      </p:sp>
    </p:spTree>
    <p:extLst>
      <p:ext uri="{BB962C8B-B14F-4D97-AF65-F5344CB8AC3E}">
        <p14:creationId xmlns:p14="http://schemas.microsoft.com/office/powerpoint/2010/main" val="18764222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03F61A-6694-1E04-AC1E-3B9EA4C90C86}"/>
              </a:ext>
            </a:extLst>
          </p:cNvPr>
          <p:cNvSpPr txBox="1"/>
          <p:nvPr/>
        </p:nvSpPr>
        <p:spPr>
          <a:xfrm>
            <a:off x="419878" y="307776"/>
            <a:ext cx="1092639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Logistic Regression Grid SearchCV</a:t>
            </a:r>
          </a:p>
        </p:txBody>
      </p:sp>
      <p:pic>
        <p:nvPicPr>
          <p:cNvPr id="2" name="Picture 1">
            <a:extLst>
              <a:ext uri="{FF2B5EF4-FFF2-40B4-BE49-F238E27FC236}">
                <a16:creationId xmlns:a16="http://schemas.microsoft.com/office/drawing/2014/main" id="{FDEA74E9-D799-457D-904D-FC4C38775BFA}"/>
              </a:ext>
            </a:extLst>
          </p:cNvPr>
          <p:cNvPicPr>
            <a:picLocks noChangeAspect="1"/>
          </p:cNvPicPr>
          <p:nvPr/>
        </p:nvPicPr>
        <p:blipFill rotWithShape="1">
          <a:blip r:embed="rId2"/>
          <a:srcRect r="30388" b="67393"/>
          <a:stretch/>
        </p:blipFill>
        <p:spPr>
          <a:xfrm>
            <a:off x="94725" y="3957717"/>
            <a:ext cx="4967945" cy="2512611"/>
          </a:xfrm>
          <a:prstGeom prst="rect">
            <a:avLst/>
          </a:prstGeom>
        </p:spPr>
      </p:pic>
      <p:pic>
        <p:nvPicPr>
          <p:cNvPr id="3" name="Picture 2">
            <a:extLst>
              <a:ext uri="{FF2B5EF4-FFF2-40B4-BE49-F238E27FC236}">
                <a16:creationId xmlns:a16="http://schemas.microsoft.com/office/drawing/2014/main" id="{47E8F092-4327-9CA6-5B52-8652FAE19A1B}"/>
              </a:ext>
            </a:extLst>
          </p:cNvPr>
          <p:cNvPicPr>
            <a:picLocks noChangeAspect="1"/>
          </p:cNvPicPr>
          <p:nvPr/>
        </p:nvPicPr>
        <p:blipFill rotWithShape="1">
          <a:blip r:embed="rId2"/>
          <a:srcRect t="35230" r="12986"/>
          <a:stretch/>
        </p:blipFill>
        <p:spPr>
          <a:xfrm>
            <a:off x="5270738" y="3731442"/>
            <a:ext cx="3968151" cy="3048920"/>
          </a:xfrm>
          <a:prstGeom prst="rect">
            <a:avLst/>
          </a:prstGeom>
        </p:spPr>
      </p:pic>
      <p:sp>
        <p:nvSpPr>
          <p:cNvPr id="4" name="TextBox 3">
            <a:extLst>
              <a:ext uri="{FF2B5EF4-FFF2-40B4-BE49-F238E27FC236}">
                <a16:creationId xmlns:a16="http://schemas.microsoft.com/office/drawing/2014/main" id="{06D32230-224E-0B58-DA6C-A603874EC56E}"/>
              </a:ext>
            </a:extLst>
          </p:cNvPr>
          <p:cNvSpPr txBox="1"/>
          <p:nvPr/>
        </p:nvSpPr>
        <p:spPr>
          <a:xfrm>
            <a:off x="94725" y="3483291"/>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
        <p:nvSpPr>
          <p:cNvPr id="5" name="TextBox 4">
            <a:extLst>
              <a:ext uri="{FF2B5EF4-FFF2-40B4-BE49-F238E27FC236}">
                <a16:creationId xmlns:a16="http://schemas.microsoft.com/office/drawing/2014/main" id="{4BD8D8D8-853C-C489-93EE-9C239FDA36AF}"/>
              </a:ext>
            </a:extLst>
          </p:cNvPr>
          <p:cNvSpPr txBox="1"/>
          <p:nvPr/>
        </p:nvSpPr>
        <p:spPr>
          <a:xfrm>
            <a:off x="5407949" y="3429000"/>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pic>
        <p:nvPicPr>
          <p:cNvPr id="8" name="Picture 7">
            <a:extLst>
              <a:ext uri="{FF2B5EF4-FFF2-40B4-BE49-F238E27FC236}">
                <a16:creationId xmlns:a16="http://schemas.microsoft.com/office/drawing/2014/main" id="{979ACDA3-A8E1-E448-0104-8608187AD594}"/>
              </a:ext>
            </a:extLst>
          </p:cNvPr>
          <p:cNvPicPr>
            <a:picLocks noChangeAspect="1"/>
          </p:cNvPicPr>
          <p:nvPr/>
        </p:nvPicPr>
        <p:blipFill>
          <a:blip r:embed="rId3"/>
          <a:stretch>
            <a:fillRect/>
          </a:stretch>
        </p:blipFill>
        <p:spPr>
          <a:xfrm>
            <a:off x="94725" y="866958"/>
            <a:ext cx="9342573" cy="2259601"/>
          </a:xfrm>
          <a:prstGeom prst="rect">
            <a:avLst/>
          </a:prstGeom>
        </p:spPr>
      </p:pic>
    </p:spTree>
    <p:extLst>
      <p:ext uri="{BB962C8B-B14F-4D97-AF65-F5344CB8AC3E}">
        <p14:creationId xmlns:p14="http://schemas.microsoft.com/office/powerpoint/2010/main" val="42505347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62663-C1D4-0F77-ECE5-C839049B6472}"/>
              </a:ext>
            </a:extLst>
          </p:cNvPr>
          <p:cNvSpPr txBox="1"/>
          <p:nvPr/>
        </p:nvSpPr>
        <p:spPr>
          <a:xfrm>
            <a:off x="0" y="0"/>
            <a:ext cx="1219200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Gradient boosting with </a:t>
            </a:r>
            <a:r>
              <a:rPr lang="en-IN" sz="2000" b="1" dirty="0" err="1" smtClean="0">
                <a:latin typeface="Arial" panose="020B0604020202020204" pitchFamily="34" charset="0"/>
                <a:cs typeface="Arial" panose="020B0604020202020204" pitchFamily="34" charset="0"/>
              </a:rPr>
              <a:t>RandomizedSearchCV</a:t>
            </a:r>
            <a:endParaRPr lang="en-IN"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B93ADEF-2D05-78F0-C5FA-518672477FE8}"/>
              </a:ext>
            </a:extLst>
          </p:cNvPr>
          <p:cNvPicPr>
            <a:picLocks noChangeAspect="1"/>
          </p:cNvPicPr>
          <p:nvPr/>
        </p:nvPicPr>
        <p:blipFill>
          <a:blip r:embed="rId2"/>
          <a:stretch>
            <a:fillRect/>
          </a:stretch>
        </p:blipFill>
        <p:spPr>
          <a:xfrm>
            <a:off x="94725" y="364073"/>
            <a:ext cx="9343710" cy="3024324"/>
          </a:xfrm>
          <a:prstGeom prst="rect">
            <a:avLst/>
          </a:prstGeom>
        </p:spPr>
      </p:pic>
      <p:sp>
        <p:nvSpPr>
          <p:cNvPr id="5" name="TextBox 4">
            <a:extLst>
              <a:ext uri="{FF2B5EF4-FFF2-40B4-BE49-F238E27FC236}">
                <a16:creationId xmlns:a16="http://schemas.microsoft.com/office/drawing/2014/main" id="{92A4E592-982A-81D6-48BF-6E9E4F6F8C74}"/>
              </a:ext>
            </a:extLst>
          </p:cNvPr>
          <p:cNvSpPr txBox="1"/>
          <p:nvPr/>
        </p:nvSpPr>
        <p:spPr>
          <a:xfrm>
            <a:off x="94725" y="3490858"/>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
        <p:nvSpPr>
          <p:cNvPr id="6" name="TextBox 5">
            <a:extLst>
              <a:ext uri="{FF2B5EF4-FFF2-40B4-BE49-F238E27FC236}">
                <a16:creationId xmlns:a16="http://schemas.microsoft.com/office/drawing/2014/main" id="{6CE1440C-43D8-0593-B841-38EA89C15577}"/>
              </a:ext>
            </a:extLst>
          </p:cNvPr>
          <p:cNvSpPr txBox="1"/>
          <p:nvPr/>
        </p:nvSpPr>
        <p:spPr>
          <a:xfrm>
            <a:off x="5399323" y="3490858"/>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pic>
        <p:nvPicPr>
          <p:cNvPr id="8" name="Picture 7">
            <a:extLst>
              <a:ext uri="{FF2B5EF4-FFF2-40B4-BE49-F238E27FC236}">
                <a16:creationId xmlns:a16="http://schemas.microsoft.com/office/drawing/2014/main" id="{B57AA7EE-BBB6-840E-D6AC-F59EC530B9F4}"/>
              </a:ext>
            </a:extLst>
          </p:cNvPr>
          <p:cNvPicPr>
            <a:picLocks noChangeAspect="1"/>
          </p:cNvPicPr>
          <p:nvPr/>
        </p:nvPicPr>
        <p:blipFill rotWithShape="1">
          <a:blip r:embed="rId3"/>
          <a:srcRect t="36879"/>
          <a:stretch/>
        </p:blipFill>
        <p:spPr>
          <a:xfrm>
            <a:off x="5225314" y="3752470"/>
            <a:ext cx="3883024" cy="3119442"/>
          </a:xfrm>
          <a:prstGeom prst="rect">
            <a:avLst/>
          </a:prstGeom>
        </p:spPr>
      </p:pic>
      <p:pic>
        <p:nvPicPr>
          <p:cNvPr id="10" name="Picture 9">
            <a:extLst>
              <a:ext uri="{FF2B5EF4-FFF2-40B4-BE49-F238E27FC236}">
                <a16:creationId xmlns:a16="http://schemas.microsoft.com/office/drawing/2014/main" id="{E601573F-D2B0-1087-5C61-8F574ECAA43E}"/>
              </a:ext>
            </a:extLst>
          </p:cNvPr>
          <p:cNvPicPr>
            <a:picLocks noChangeAspect="1"/>
          </p:cNvPicPr>
          <p:nvPr/>
        </p:nvPicPr>
        <p:blipFill rotWithShape="1">
          <a:blip r:embed="rId3"/>
          <a:srcRect r="7113" b="65991"/>
          <a:stretch/>
        </p:blipFill>
        <p:spPr>
          <a:xfrm>
            <a:off x="113346" y="3870318"/>
            <a:ext cx="5078545" cy="2366580"/>
          </a:xfrm>
          <a:prstGeom prst="rect">
            <a:avLst/>
          </a:prstGeom>
        </p:spPr>
      </p:pic>
    </p:spTree>
    <p:extLst>
      <p:ext uri="{BB962C8B-B14F-4D97-AF65-F5344CB8AC3E}">
        <p14:creationId xmlns:p14="http://schemas.microsoft.com/office/powerpoint/2010/main" val="6632659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62663-C1D4-0F77-ECE5-C839049B6472}"/>
              </a:ext>
            </a:extLst>
          </p:cNvPr>
          <p:cNvSpPr txBox="1"/>
          <p:nvPr/>
        </p:nvSpPr>
        <p:spPr>
          <a:xfrm>
            <a:off x="317241" y="324595"/>
            <a:ext cx="1219200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XG Boosting with Randomized Grid SearchCV</a:t>
            </a:r>
          </a:p>
        </p:txBody>
      </p:sp>
      <p:sp>
        <p:nvSpPr>
          <p:cNvPr id="3" name="TextBox 2">
            <a:extLst>
              <a:ext uri="{FF2B5EF4-FFF2-40B4-BE49-F238E27FC236}">
                <a16:creationId xmlns:a16="http://schemas.microsoft.com/office/drawing/2014/main" id="{30509EEF-0A99-5D60-0C45-B975B0D4662D}"/>
              </a:ext>
            </a:extLst>
          </p:cNvPr>
          <p:cNvSpPr txBox="1"/>
          <p:nvPr/>
        </p:nvSpPr>
        <p:spPr>
          <a:xfrm>
            <a:off x="128093" y="3935953"/>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sp>
        <p:nvSpPr>
          <p:cNvPr id="4" name="TextBox 3">
            <a:extLst>
              <a:ext uri="{FF2B5EF4-FFF2-40B4-BE49-F238E27FC236}">
                <a16:creationId xmlns:a16="http://schemas.microsoft.com/office/drawing/2014/main" id="{924889F1-5306-9556-5460-F3629272B678}"/>
              </a:ext>
            </a:extLst>
          </p:cNvPr>
          <p:cNvSpPr txBox="1"/>
          <p:nvPr/>
        </p:nvSpPr>
        <p:spPr>
          <a:xfrm>
            <a:off x="5596592" y="3918475"/>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pic>
        <p:nvPicPr>
          <p:cNvPr id="6" name="Picture 5">
            <a:extLst>
              <a:ext uri="{FF2B5EF4-FFF2-40B4-BE49-F238E27FC236}">
                <a16:creationId xmlns:a16="http://schemas.microsoft.com/office/drawing/2014/main" id="{34876664-CCE4-DBCA-C2AF-5C8CFD4A5060}"/>
              </a:ext>
            </a:extLst>
          </p:cNvPr>
          <p:cNvPicPr>
            <a:picLocks noChangeAspect="1"/>
          </p:cNvPicPr>
          <p:nvPr/>
        </p:nvPicPr>
        <p:blipFill>
          <a:blip r:embed="rId2"/>
          <a:stretch>
            <a:fillRect/>
          </a:stretch>
        </p:blipFill>
        <p:spPr>
          <a:xfrm>
            <a:off x="128093" y="863139"/>
            <a:ext cx="10770154" cy="2565861"/>
          </a:xfrm>
          <a:prstGeom prst="rect">
            <a:avLst/>
          </a:prstGeom>
        </p:spPr>
      </p:pic>
      <p:pic>
        <p:nvPicPr>
          <p:cNvPr id="7" name="Picture 6">
            <a:extLst>
              <a:ext uri="{FF2B5EF4-FFF2-40B4-BE49-F238E27FC236}">
                <a16:creationId xmlns:a16="http://schemas.microsoft.com/office/drawing/2014/main" id="{1B1EFD7E-61E2-D572-D124-55846828F97C}"/>
              </a:ext>
            </a:extLst>
          </p:cNvPr>
          <p:cNvPicPr>
            <a:picLocks noChangeAspect="1"/>
          </p:cNvPicPr>
          <p:nvPr/>
        </p:nvPicPr>
        <p:blipFill rotWithShape="1">
          <a:blip r:embed="rId3"/>
          <a:srcRect t="36625" r="13168"/>
          <a:stretch/>
        </p:blipFill>
        <p:spPr>
          <a:xfrm>
            <a:off x="5441317" y="4158662"/>
            <a:ext cx="3308668" cy="2638954"/>
          </a:xfrm>
          <a:prstGeom prst="rect">
            <a:avLst/>
          </a:prstGeom>
        </p:spPr>
      </p:pic>
      <p:pic>
        <p:nvPicPr>
          <p:cNvPr id="8" name="Picture 7">
            <a:extLst>
              <a:ext uri="{FF2B5EF4-FFF2-40B4-BE49-F238E27FC236}">
                <a16:creationId xmlns:a16="http://schemas.microsoft.com/office/drawing/2014/main" id="{3CDAEAD3-A1FF-49F4-18CA-5ED2D6663871}"/>
              </a:ext>
            </a:extLst>
          </p:cNvPr>
          <p:cNvPicPr>
            <a:picLocks noChangeAspect="1"/>
          </p:cNvPicPr>
          <p:nvPr/>
        </p:nvPicPr>
        <p:blipFill rotWithShape="1">
          <a:blip r:embed="rId3"/>
          <a:srcRect t="-861" r="17676" b="67441"/>
          <a:stretch/>
        </p:blipFill>
        <p:spPr>
          <a:xfrm>
            <a:off x="128092" y="4212952"/>
            <a:ext cx="5056397" cy="2320453"/>
          </a:xfrm>
          <a:prstGeom prst="rect">
            <a:avLst/>
          </a:prstGeom>
        </p:spPr>
      </p:pic>
    </p:spTree>
    <p:extLst>
      <p:ext uri="{BB962C8B-B14F-4D97-AF65-F5344CB8AC3E}">
        <p14:creationId xmlns:p14="http://schemas.microsoft.com/office/powerpoint/2010/main" val="12521643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77911-F767-E602-846D-DFA2C634D89E}"/>
              </a:ext>
            </a:extLst>
          </p:cNvPr>
          <p:cNvSpPr txBox="1"/>
          <p:nvPr/>
        </p:nvSpPr>
        <p:spPr>
          <a:xfrm>
            <a:off x="253041" y="155093"/>
            <a:ext cx="567043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Summary of All the Models</a:t>
            </a:r>
          </a:p>
        </p:txBody>
      </p:sp>
      <p:sp>
        <p:nvSpPr>
          <p:cNvPr id="8" name="TextBox 7">
            <a:extLst>
              <a:ext uri="{FF2B5EF4-FFF2-40B4-BE49-F238E27FC236}">
                <a16:creationId xmlns:a16="http://schemas.microsoft.com/office/drawing/2014/main" id="{ABD65DDA-2362-37EF-9A26-00A8DBDDEED3}"/>
              </a:ext>
            </a:extLst>
          </p:cNvPr>
          <p:cNvSpPr txBox="1"/>
          <p:nvPr/>
        </p:nvSpPr>
        <p:spPr>
          <a:xfrm>
            <a:off x="299854" y="714072"/>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Accuracy of All the Models </a:t>
            </a:r>
          </a:p>
        </p:txBody>
      </p:sp>
      <p:sp>
        <p:nvSpPr>
          <p:cNvPr id="9" name="TextBox 8">
            <a:extLst>
              <a:ext uri="{FF2B5EF4-FFF2-40B4-BE49-F238E27FC236}">
                <a16:creationId xmlns:a16="http://schemas.microsoft.com/office/drawing/2014/main" id="{718EBBEF-486B-0EE0-6142-92854C6C20BB}"/>
              </a:ext>
            </a:extLst>
          </p:cNvPr>
          <p:cNvSpPr txBox="1"/>
          <p:nvPr/>
        </p:nvSpPr>
        <p:spPr>
          <a:xfrm>
            <a:off x="299854" y="3761641"/>
            <a:ext cx="5063743" cy="276999"/>
          </a:xfrm>
          <a:prstGeom prst="rect">
            <a:avLst/>
          </a:prstGeom>
          <a:noFill/>
        </p:spPr>
        <p:txBody>
          <a:bodyPr wrap="square" rtlCol="0">
            <a:spAutoFit/>
          </a:bodyPr>
          <a:lstStyle/>
          <a:p>
            <a:r>
              <a:rPr lang="en-IN" sz="1200" b="1" dirty="0" smtClean="0">
                <a:solidFill>
                  <a:schemeClr val="accent6">
                    <a:lumMod val="75000"/>
                  </a:schemeClr>
                </a:solidFill>
                <a:latin typeface="Arial" panose="020B0604020202020204" pitchFamily="34" charset="0"/>
                <a:cs typeface="Arial" panose="020B0604020202020204" pitchFamily="34" charset="0"/>
              </a:rPr>
              <a:t>Precision </a:t>
            </a:r>
            <a:r>
              <a:rPr lang="en-IN" sz="1200" b="1" dirty="0">
                <a:solidFill>
                  <a:schemeClr val="accent6">
                    <a:lumMod val="75000"/>
                  </a:schemeClr>
                </a:solidFill>
                <a:latin typeface="Arial" panose="020B0604020202020204" pitchFamily="34" charset="0"/>
                <a:cs typeface="Arial" panose="020B0604020202020204" pitchFamily="34" charset="0"/>
              </a:rPr>
              <a:t>of All the Models </a:t>
            </a:r>
          </a:p>
        </p:txBody>
      </p:sp>
      <p:pic>
        <p:nvPicPr>
          <p:cNvPr id="4" name="Picture 3">
            <a:extLst>
              <a:ext uri="{FF2B5EF4-FFF2-40B4-BE49-F238E27FC236}">
                <a16:creationId xmlns:a16="http://schemas.microsoft.com/office/drawing/2014/main" id="{ECE86354-9DC1-2C5C-03F6-010795D98E38}"/>
              </a:ext>
            </a:extLst>
          </p:cNvPr>
          <p:cNvPicPr>
            <a:picLocks noChangeAspect="1"/>
          </p:cNvPicPr>
          <p:nvPr/>
        </p:nvPicPr>
        <p:blipFill>
          <a:blip r:embed="rId2"/>
          <a:stretch>
            <a:fillRect/>
          </a:stretch>
        </p:blipFill>
        <p:spPr>
          <a:xfrm>
            <a:off x="100416" y="1042305"/>
            <a:ext cx="6593682" cy="2663595"/>
          </a:xfrm>
          <a:prstGeom prst="rect">
            <a:avLst/>
          </a:prstGeom>
        </p:spPr>
      </p:pic>
      <p:pic>
        <p:nvPicPr>
          <p:cNvPr id="6" name="Picture 5">
            <a:extLst>
              <a:ext uri="{FF2B5EF4-FFF2-40B4-BE49-F238E27FC236}">
                <a16:creationId xmlns:a16="http://schemas.microsoft.com/office/drawing/2014/main" id="{8B79D437-D634-4C57-5CB2-0052AAFBA179}"/>
              </a:ext>
            </a:extLst>
          </p:cNvPr>
          <p:cNvPicPr>
            <a:picLocks noChangeAspect="1"/>
          </p:cNvPicPr>
          <p:nvPr/>
        </p:nvPicPr>
        <p:blipFill>
          <a:blip r:embed="rId3"/>
          <a:stretch>
            <a:fillRect/>
          </a:stretch>
        </p:blipFill>
        <p:spPr>
          <a:xfrm>
            <a:off x="205929" y="4120665"/>
            <a:ext cx="6488170" cy="2582242"/>
          </a:xfrm>
          <a:prstGeom prst="rect">
            <a:avLst/>
          </a:prstGeom>
        </p:spPr>
      </p:pic>
      <p:sp>
        <p:nvSpPr>
          <p:cNvPr id="10" name="TextBox 9">
            <a:extLst>
              <a:ext uri="{FF2B5EF4-FFF2-40B4-BE49-F238E27FC236}">
                <a16:creationId xmlns:a16="http://schemas.microsoft.com/office/drawing/2014/main" id="{2624994D-C885-BA77-92EF-29B8B638BA31}"/>
              </a:ext>
            </a:extLst>
          </p:cNvPr>
          <p:cNvSpPr txBox="1"/>
          <p:nvPr/>
        </p:nvSpPr>
        <p:spPr>
          <a:xfrm>
            <a:off x="7011206" y="1168418"/>
            <a:ext cx="4867368"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accuracy of XGBoost Model is (82.3%) followed by Gradient Boost(82.1%), </a:t>
            </a:r>
            <a:r>
              <a:rPr lang="en-IN" sz="1600" dirty="0" smtClean="0"/>
              <a:t>Decision </a:t>
            </a:r>
            <a:r>
              <a:rPr lang="en-IN" sz="1600" dirty="0"/>
              <a:t>Tree(80.3%), Random Forest (79.7%), Ada Boost(65.2%) and the least is for Logistic Regression Model(54.1%)</a:t>
            </a:r>
          </a:p>
        </p:txBody>
      </p:sp>
      <p:sp>
        <p:nvSpPr>
          <p:cNvPr id="12" name="TextBox 11">
            <a:extLst>
              <a:ext uri="{FF2B5EF4-FFF2-40B4-BE49-F238E27FC236}">
                <a16:creationId xmlns:a16="http://schemas.microsoft.com/office/drawing/2014/main" id="{5AABE084-EFD3-B387-DE41-4BDB68D1B9D5}"/>
              </a:ext>
            </a:extLst>
          </p:cNvPr>
          <p:cNvSpPr txBox="1"/>
          <p:nvPr/>
        </p:nvSpPr>
        <p:spPr>
          <a:xfrm>
            <a:off x="7011206" y="4334568"/>
            <a:ext cx="4867368"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Gradient Boosting Model has the highest </a:t>
            </a:r>
            <a:r>
              <a:rPr lang="en-IN" sz="1600" dirty="0" smtClean="0"/>
              <a:t>Precision </a:t>
            </a:r>
            <a:r>
              <a:rPr lang="en-IN" sz="1600" dirty="0"/>
              <a:t>of 82.5% indicating </a:t>
            </a:r>
            <a:r>
              <a:rPr lang="en-US" sz="1600" dirty="0"/>
              <a:t>a relatively high proportion of correct positive predictions. </a:t>
            </a:r>
            <a:endParaRPr lang="en-IN" sz="1600" dirty="0"/>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9747038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A27CEB-F84B-E4BC-E237-FABEAA798E40}"/>
              </a:ext>
            </a:extLst>
          </p:cNvPr>
          <p:cNvSpPr txBox="1"/>
          <p:nvPr/>
        </p:nvSpPr>
        <p:spPr>
          <a:xfrm>
            <a:off x="253041" y="155093"/>
            <a:ext cx="567043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Summary of All the Models</a:t>
            </a:r>
          </a:p>
        </p:txBody>
      </p:sp>
      <p:sp>
        <p:nvSpPr>
          <p:cNvPr id="4" name="TextBox 3">
            <a:extLst>
              <a:ext uri="{FF2B5EF4-FFF2-40B4-BE49-F238E27FC236}">
                <a16:creationId xmlns:a16="http://schemas.microsoft.com/office/drawing/2014/main" id="{E3ECD2A8-187C-FED6-A119-3F2F807727EF}"/>
              </a:ext>
            </a:extLst>
          </p:cNvPr>
          <p:cNvSpPr txBox="1"/>
          <p:nvPr/>
        </p:nvSpPr>
        <p:spPr>
          <a:xfrm>
            <a:off x="299854" y="714072"/>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Recall of All the Models </a:t>
            </a:r>
          </a:p>
        </p:txBody>
      </p:sp>
      <p:sp>
        <p:nvSpPr>
          <p:cNvPr id="5" name="TextBox 4">
            <a:extLst>
              <a:ext uri="{FF2B5EF4-FFF2-40B4-BE49-F238E27FC236}">
                <a16:creationId xmlns:a16="http://schemas.microsoft.com/office/drawing/2014/main" id="{8D9EC32A-4F9F-2387-B9FF-B843BE3DD270}"/>
              </a:ext>
            </a:extLst>
          </p:cNvPr>
          <p:cNvSpPr txBox="1"/>
          <p:nvPr/>
        </p:nvSpPr>
        <p:spPr>
          <a:xfrm>
            <a:off x="253041" y="3634920"/>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F1_Score of All the Models </a:t>
            </a:r>
          </a:p>
        </p:txBody>
      </p:sp>
      <p:pic>
        <p:nvPicPr>
          <p:cNvPr id="6" name="Picture 5">
            <a:extLst>
              <a:ext uri="{FF2B5EF4-FFF2-40B4-BE49-F238E27FC236}">
                <a16:creationId xmlns:a16="http://schemas.microsoft.com/office/drawing/2014/main" id="{7FEFDB60-BA6C-BE76-ADAF-2A37A081B74C}"/>
              </a:ext>
            </a:extLst>
          </p:cNvPr>
          <p:cNvPicPr>
            <a:picLocks noChangeAspect="1"/>
          </p:cNvPicPr>
          <p:nvPr/>
        </p:nvPicPr>
        <p:blipFill>
          <a:blip r:embed="rId2"/>
          <a:stretch>
            <a:fillRect/>
          </a:stretch>
        </p:blipFill>
        <p:spPr>
          <a:xfrm>
            <a:off x="92622" y="1038122"/>
            <a:ext cx="7024169" cy="2390878"/>
          </a:xfrm>
          <a:prstGeom prst="rect">
            <a:avLst/>
          </a:prstGeom>
        </p:spPr>
      </p:pic>
      <p:pic>
        <p:nvPicPr>
          <p:cNvPr id="8" name="Picture 7">
            <a:extLst>
              <a:ext uri="{FF2B5EF4-FFF2-40B4-BE49-F238E27FC236}">
                <a16:creationId xmlns:a16="http://schemas.microsoft.com/office/drawing/2014/main" id="{33F4BF95-42E3-C126-CE02-339E7D9A5F44}"/>
              </a:ext>
            </a:extLst>
          </p:cNvPr>
          <p:cNvPicPr>
            <a:picLocks noChangeAspect="1"/>
          </p:cNvPicPr>
          <p:nvPr/>
        </p:nvPicPr>
        <p:blipFill>
          <a:blip r:embed="rId3"/>
          <a:stretch>
            <a:fillRect/>
          </a:stretch>
        </p:blipFill>
        <p:spPr>
          <a:xfrm>
            <a:off x="92621" y="4027328"/>
            <a:ext cx="7024169" cy="2830672"/>
          </a:xfrm>
          <a:prstGeom prst="rect">
            <a:avLst/>
          </a:prstGeom>
        </p:spPr>
      </p:pic>
      <p:sp>
        <p:nvSpPr>
          <p:cNvPr id="9" name="TextBox 8">
            <a:extLst>
              <a:ext uri="{FF2B5EF4-FFF2-40B4-BE49-F238E27FC236}">
                <a16:creationId xmlns:a16="http://schemas.microsoft.com/office/drawing/2014/main" id="{600CD2C8-F60F-E6E2-2CD1-5ACDD696706E}"/>
              </a:ext>
            </a:extLst>
          </p:cNvPr>
          <p:cNvSpPr txBox="1"/>
          <p:nvPr/>
        </p:nvSpPr>
        <p:spPr>
          <a:xfrm>
            <a:off x="6996828" y="1254937"/>
            <a:ext cx="4867368"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XG Boost has the recall at 80.6%, indicating its ability to identify a portion of the actual positive instances.</a:t>
            </a:r>
          </a:p>
          <a:p>
            <a:pPr marL="285750" indent="-285750">
              <a:buFont typeface="Arial" panose="020B0604020202020204" pitchFamily="34" charset="0"/>
              <a:buChar char="•"/>
            </a:pPr>
            <a:r>
              <a:rPr lang="en-US" sz="1600" dirty="0"/>
              <a:t>Better the recall,  efficient is our Model. </a:t>
            </a:r>
            <a:endParaRPr lang="en-IN" sz="1600" dirty="0"/>
          </a:p>
          <a:p>
            <a:pPr marL="285750" indent="-285750">
              <a:buFont typeface="Arial" panose="020B0604020202020204" pitchFamily="34" charset="0"/>
              <a:buChar char="•"/>
            </a:pPr>
            <a:endParaRPr lang="en-IN" sz="1600" dirty="0"/>
          </a:p>
        </p:txBody>
      </p:sp>
      <p:sp>
        <p:nvSpPr>
          <p:cNvPr id="11" name="TextBox 10">
            <a:extLst>
              <a:ext uri="{FF2B5EF4-FFF2-40B4-BE49-F238E27FC236}">
                <a16:creationId xmlns:a16="http://schemas.microsoft.com/office/drawing/2014/main" id="{930D6F95-A317-936A-F353-18ECD5C7BF73}"/>
              </a:ext>
            </a:extLst>
          </p:cNvPr>
          <p:cNvSpPr txBox="1"/>
          <p:nvPr/>
        </p:nvSpPr>
        <p:spPr>
          <a:xfrm>
            <a:off x="7232011" y="4365446"/>
            <a:ext cx="4867368"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XG Boost achieves the highest F1 score of 81.4%, which balances precision and recall.</a:t>
            </a:r>
            <a:endParaRPr lang="en-IN" sz="1600" dirty="0"/>
          </a:p>
          <a:p>
            <a:endParaRPr lang="en-IN" sz="1600" dirty="0"/>
          </a:p>
        </p:txBody>
      </p:sp>
    </p:spTree>
    <p:extLst>
      <p:ext uri="{BB962C8B-B14F-4D97-AF65-F5344CB8AC3E}">
        <p14:creationId xmlns:p14="http://schemas.microsoft.com/office/powerpoint/2010/main" val="1924318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4AB94F-AA09-9D8A-EF8F-7561C5E48665}"/>
              </a:ext>
            </a:extLst>
          </p:cNvPr>
          <p:cNvSpPr txBox="1"/>
          <p:nvPr/>
        </p:nvSpPr>
        <p:spPr>
          <a:xfrm>
            <a:off x="253041" y="155093"/>
            <a:ext cx="567043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ROC AUC Curves of All the Models</a:t>
            </a:r>
          </a:p>
        </p:txBody>
      </p:sp>
      <p:pic>
        <p:nvPicPr>
          <p:cNvPr id="4" name="Picture 3">
            <a:extLst>
              <a:ext uri="{FF2B5EF4-FFF2-40B4-BE49-F238E27FC236}">
                <a16:creationId xmlns:a16="http://schemas.microsoft.com/office/drawing/2014/main" id="{3DF684E2-DAC6-CE74-C596-EC5343ECC3AA}"/>
              </a:ext>
            </a:extLst>
          </p:cNvPr>
          <p:cNvPicPr>
            <a:picLocks noChangeAspect="1"/>
          </p:cNvPicPr>
          <p:nvPr/>
        </p:nvPicPr>
        <p:blipFill>
          <a:blip r:embed="rId2"/>
          <a:stretch>
            <a:fillRect/>
          </a:stretch>
        </p:blipFill>
        <p:spPr>
          <a:xfrm>
            <a:off x="0" y="1095118"/>
            <a:ext cx="5697066" cy="4486172"/>
          </a:xfrm>
          <a:prstGeom prst="rect">
            <a:avLst/>
          </a:prstGeom>
        </p:spPr>
      </p:pic>
      <p:pic>
        <p:nvPicPr>
          <p:cNvPr id="7" name="Picture 6">
            <a:extLst>
              <a:ext uri="{FF2B5EF4-FFF2-40B4-BE49-F238E27FC236}">
                <a16:creationId xmlns:a16="http://schemas.microsoft.com/office/drawing/2014/main" id="{380E9A5C-D392-3580-3550-7823625B674B}"/>
              </a:ext>
            </a:extLst>
          </p:cNvPr>
          <p:cNvPicPr>
            <a:picLocks noChangeAspect="1"/>
          </p:cNvPicPr>
          <p:nvPr/>
        </p:nvPicPr>
        <p:blipFill>
          <a:blip r:embed="rId3"/>
          <a:stretch>
            <a:fillRect/>
          </a:stretch>
        </p:blipFill>
        <p:spPr>
          <a:xfrm>
            <a:off x="6096000" y="1212428"/>
            <a:ext cx="5650602" cy="3851277"/>
          </a:xfrm>
          <a:prstGeom prst="rect">
            <a:avLst/>
          </a:prstGeom>
        </p:spPr>
      </p:pic>
      <p:sp>
        <p:nvSpPr>
          <p:cNvPr id="9" name="TextBox 8">
            <a:extLst>
              <a:ext uri="{FF2B5EF4-FFF2-40B4-BE49-F238E27FC236}">
                <a16:creationId xmlns:a16="http://schemas.microsoft.com/office/drawing/2014/main" id="{10F6BA4B-3B06-F075-C1CB-C35347D82491}"/>
              </a:ext>
            </a:extLst>
          </p:cNvPr>
          <p:cNvSpPr txBox="1"/>
          <p:nvPr/>
        </p:nvSpPr>
        <p:spPr>
          <a:xfrm>
            <a:off x="654571" y="5935453"/>
            <a:ext cx="8256515"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XG Boost has the highest AUC score of 82%, which </a:t>
            </a:r>
            <a:r>
              <a:rPr lang="en-IN" sz="1600" dirty="0"/>
              <a:t>indicates the model is best in comparison to  other Models.</a:t>
            </a:r>
          </a:p>
          <a:p>
            <a:endParaRPr lang="en-IN" sz="1600" dirty="0"/>
          </a:p>
        </p:txBody>
      </p:sp>
    </p:spTree>
    <p:extLst>
      <p:ext uri="{BB962C8B-B14F-4D97-AF65-F5344CB8AC3E}">
        <p14:creationId xmlns:p14="http://schemas.microsoft.com/office/powerpoint/2010/main" val="3565005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C87A62-D6F0-ED6E-6AEB-5A1081468878}"/>
              </a:ext>
            </a:extLst>
          </p:cNvPr>
          <p:cNvSpPr txBox="1"/>
          <p:nvPr/>
        </p:nvSpPr>
        <p:spPr>
          <a:xfrm>
            <a:off x="5682344" y="2285160"/>
            <a:ext cx="5518600" cy="2287679"/>
          </a:xfrm>
          <a:prstGeom prst="rect">
            <a:avLst/>
          </a:prstGeom>
        </p:spPr>
        <p:txBody>
          <a:bodyPr vert="horz" lIns="91440" tIns="45720" rIns="91440" bIns="45720" rtlCol="0">
            <a:noAutofit/>
          </a:bodyPr>
          <a:lstStyle/>
          <a:p>
            <a:pPr algn="just">
              <a:lnSpc>
                <a:spcPct val="90000"/>
              </a:lnSpc>
              <a:spcAft>
                <a:spcPts val="600"/>
              </a:spcAft>
            </a:pPr>
            <a:r>
              <a:rPr lang="en-US" sz="1400" dirty="0"/>
              <a:t>The rising incidence of Autism Spectrum Disorder (ASD) in children underscores a critical and growing public health concern. This trend necessitates the development and implementation of robust diagnostic tools that can accurately identify ASD at an early stage, allowing for timely and tailored interventions. Early diagnosis and appropriate intervention strategies are crucial for improving developmental outcomes and quality of life for children with ASD and their families. This problem statement calls for a multidisciplinary approach that integrates advancements in medical research, technology, and therapeutic practices to create effective, accessible, and scalable solutions for the early detection and management of ASD.</a:t>
            </a:r>
          </a:p>
        </p:txBody>
      </p:sp>
      <p:pic>
        <p:nvPicPr>
          <p:cNvPr id="1028" name="Picture 4" descr="puzzle pieces forming boy autism campaign">
            <a:extLst>
              <a:ext uri="{FF2B5EF4-FFF2-40B4-BE49-F238E27FC236}">
                <a16:creationId xmlns:a16="http://schemas.microsoft.com/office/drawing/2014/main" id="{B426B6F3-05DA-DA75-2CB4-85CE3ED15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66" y="1057275"/>
            <a:ext cx="474345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7749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92996B-1DC1-9506-C42D-7D1C930BE94B}"/>
              </a:ext>
            </a:extLst>
          </p:cNvPr>
          <p:cNvSpPr txBox="1"/>
          <p:nvPr/>
        </p:nvSpPr>
        <p:spPr>
          <a:xfrm>
            <a:off x="232210" y="50257"/>
            <a:ext cx="4823927"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Ensemble Model</a:t>
            </a:r>
          </a:p>
        </p:txBody>
      </p:sp>
      <p:pic>
        <p:nvPicPr>
          <p:cNvPr id="5" name="Picture 4">
            <a:extLst>
              <a:ext uri="{FF2B5EF4-FFF2-40B4-BE49-F238E27FC236}">
                <a16:creationId xmlns:a16="http://schemas.microsoft.com/office/drawing/2014/main" id="{13CF27B1-AC34-DDA4-89AF-8D710FF836C7}"/>
              </a:ext>
            </a:extLst>
          </p:cNvPr>
          <p:cNvPicPr>
            <a:picLocks noChangeAspect="1"/>
          </p:cNvPicPr>
          <p:nvPr/>
        </p:nvPicPr>
        <p:blipFill>
          <a:blip r:embed="rId2"/>
          <a:stretch>
            <a:fillRect/>
          </a:stretch>
        </p:blipFill>
        <p:spPr>
          <a:xfrm>
            <a:off x="112299" y="2260964"/>
            <a:ext cx="6991709" cy="2032855"/>
          </a:xfrm>
          <a:prstGeom prst="rect">
            <a:avLst/>
          </a:prstGeom>
        </p:spPr>
      </p:pic>
      <p:pic>
        <p:nvPicPr>
          <p:cNvPr id="7" name="Picture 6">
            <a:extLst>
              <a:ext uri="{FF2B5EF4-FFF2-40B4-BE49-F238E27FC236}">
                <a16:creationId xmlns:a16="http://schemas.microsoft.com/office/drawing/2014/main" id="{2FEAE9F4-1593-6160-737D-6AC7BC739AE9}"/>
              </a:ext>
            </a:extLst>
          </p:cNvPr>
          <p:cNvPicPr>
            <a:picLocks noChangeAspect="1"/>
          </p:cNvPicPr>
          <p:nvPr/>
        </p:nvPicPr>
        <p:blipFill>
          <a:blip r:embed="rId3"/>
          <a:stretch>
            <a:fillRect/>
          </a:stretch>
        </p:blipFill>
        <p:spPr>
          <a:xfrm>
            <a:off x="112298" y="4570818"/>
            <a:ext cx="6991709" cy="2228996"/>
          </a:xfrm>
          <a:prstGeom prst="rect">
            <a:avLst/>
          </a:prstGeom>
        </p:spPr>
      </p:pic>
      <p:sp>
        <p:nvSpPr>
          <p:cNvPr id="8" name="TextBox 7">
            <a:extLst>
              <a:ext uri="{FF2B5EF4-FFF2-40B4-BE49-F238E27FC236}">
                <a16:creationId xmlns:a16="http://schemas.microsoft.com/office/drawing/2014/main" id="{6D457211-C97B-DB53-1B0E-0DDABED13974}"/>
              </a:ext>
            </a:extLst>
          </p:cNvPr>
          <p:cNvSpPr txBox="1"/>
          <p:nvPr/>
        </p:nvSpPr>
        <p:spPr>
          <a:xfrm>
            <a:off x="112301" y="601189"/>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Initializing ensemble Model using</a:t>
            </a:r>
          </a:p>
        </p:txBody>
      </p:sp>
      <p:pic>
        <p:nvPicPr>
          <p:cNvPr id="10" name="Picture 9">
            <a:extLst>
              <a:ext uri="{FF2B5EF4-FFF2-40B4-BE49-F238E27FC236}">
                <a16:creationId xmlns:a16="http://schemas.microsoft.com/office/drawing/2014/main" id="{4A1B8A8B-7E32-0AD9-A160-A8527B99ABA1}"/>
              </a:ext>
            </a:extLst>
          </p:cNvPr>
          <p:cNvPicPr>
            <a:picLocks noChangeAspect="1"/>
          </p:cNvPicPr>
          <p:nvPr/>
        </p:nvPicPr>
        <p:blipFill>
          <a:blip r:embed="rId4"/>
          <a:stretch>
            <a:fillRect/>
          </a:stretch>
        </p:blipFill>
        <p:spPr>
          <a:xfrm>
            <a:off x="112301" y="967913"/>
            <a:ext cx="6991709" cy="1016052"/>
          </a:xfrm>
          <a:prstGeom prst="rect">
            <a:avLst/>
          </a:prstGeom>
        </p:spPr>
      </p:pic>
      <p:sp>
        <p:nvSpPr>
          <p:cNvPr id="11" name="TextBox 10">
            <a:extLst>
              <a:ext uri="{FF2B5EF4-FFF2-40B4-BE49-F238E27FC236}">
                <a16:creationId xmlns:a16="http://schemas.microsoft.com/office/drawing/2014/main" id="{B6DD28ED-5721-B89A-08C8-CA33216A5A89}"/>
              </a:ext>
            </a:extLst>
          </p:cNvPr>
          <p:cNvSpPr txBox="1"/>
          <p:nvPr/>
        </p:nvSpPr>
        <p:spPr>
          <a:xfrm>
            <a:off x="112298" y="4328693"/>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Creating  ensemble Model using</a:t>
            </a:r>
          </a:p>
        </p:txBody>
      </p:sp>
      <p:sp>
        <p:nvSpPr>
          <p:cNvPr id="14" name="TextBox 13">
            <a:extLst>
              <a:ext uri="{FF2B5EF4-FFF2-40B4-BE49-F238E27FC236}">
                <a16:creationId xmlns:a16="http://schemas.microsoft.com/office/drawing/2014/main" id="{8C1307C1-7911-DB6F-6F36-F965D813B366}"/>
              </a:ext>
            </a:extLst>
          </p:cNvPr>
          <p:cNvSpPr txBox="1"/>
          <p:nvPr/>
        </p:nvSpPr>
        <p:spPr>
          <a:xfrm>
            <a:off x="112298" y="1983965"/>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Creating  ensemble Model using</a:t>
            </a:r>
          </a:p>
        </p:txBody>
      </p:sp>
      <p:sp>
        <p:nvSpPr>
          <p:cNvPr id="3" name="TextBox 2">
            <a:extLst>
              <a:ext uri="{FF2B5EF4-FFF2-40B4-BE49-F238E27FC236}">
                <a16:creationId xmlns:a16="http://schemas.microsoft.com/office/drawing/2014/main" id="{D73C3CDC-7617-FF9F-540B-5F75140D8334}"/>
              </a:ext>
            </a:extLst>
          </p:cNvPr>
          <p:cNvSpPr txBox="1"/>
          <p:nvPr/>
        </p:nvSpPr>
        <p:spPr>
          <a:xfrm>
            <a:off x="7212331" y="1402320"/>
            <a:ext cx="4867368" cy="1323439"/>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t>We try to build an Ensemble Model which is combination on Random Forest, Gradient Boosting and XG Boost.</a:t>
            </a:r>
          </a:p>
          <a:p>
            <a:pPr algn="just"/>
            <a:endParaRPr lang="en-IN" sz="1600" dirty="0"/>
          </a:p>
          <a:p>
            <a:endParaRPr lang="en-IN" sz="1600" dirty="0"/>
          </a:p>
        </p:txBody>
      </p:sp>
    </p:spTree>
    <p:extLst>
      <p:ext uri="{BB962C8B-B14F-4D97-AF65-F5344CB8AC3E}">
        <p14:creationId xmlns:p14="http://schemas.microsoft.com/office/powerpoint/2010/main" val="16301323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9D8AC6-EBD5-98EC-BB19-44725F9A635D}"/>
              </a:ext>
            </a:extLst>
          </p:cNvPr>
          <p:cNvSpPr txBox="1"/>
          <p:nvPr/>
        </p:nvSpPr>
        <p:spPr>
          <a:xfrm>
            <a:off x="541175" y="277873"/>
            <a:ext cx="1219200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Ensemble Model</a:t>
            </a:r>
          </a:p>
        </p:txBody>
      </p:sp>
      <p:sp>
        <p:nvSpPr>
          <p:cNvPr id="3" name="TextBox 2">
            <a:extLst>
              <a:ext uri="{FF2B5EF4-FFF2-40B4-BE49-F238E27FC236}">
                <a16:creationId xmlns:a16="http://schemas.microsoft.com/office/drawing/2014/main" id="{BC418E0B-3D96-8E93-6D1F-D4076519BCC9}"/>
              </a:ext>
            </a:extLst>
          </p:cNvPr>
          <p:cNvSpPr txBox="1"/>
          <p:nvPr/>
        </p:nvSpPr>
        <p:spPr>
          <a:xfrm>
            <a:off x="541175" y="879150"/>
            <a:ext cx="8281359" cy="307777"/>
          </a:xfrm>
          <a:prstGeom prst="rect">
            <a:avLst/>
          </a:prstGeom>
          <a:noFill/>
        </p:spPr>
        <p:txBody>
          <a:bodyPr wrap="square" rtlCol="0">
            <a:spAutoFit/>
          </a:bodyPr>
          <a:lstStyle/>
          <a:p>
            <a:r>
              <a:rPr lang="en-IN" sz="1400" b="1" dirty="0">
                <a:solidFill>
                  <a:schemeClr val="accent6">
                    <a:lumMod val="75000"/>
                  </a:schemeClr>
                </a:solidFill>
                <a:latin typeface="Arial" panose="020B0604020202020204" pitchFamily="34" charset="0"/>
                <a:cs typeface="Arial" panose="020B0604020202020204" pitchFamily="34" charset="0"/>
              </a:rPr>
              <a:t>Ensemble Model: (Random Forest + Gradient Boost + XG Boost) </a:t>
            </a:r>
          </a:p>
        </p:txBody>
      </p:sp>
      <p:sp>
        <p:nvSpPr>
          <p:cNvPr id="6" name="TextBox 5">
            <a:extLst>
              <a:ext uri="{FF2B5EF4-FFF2-40B4-BE49-F238E27FC236}">
                <a16:creationId xmlns:a16="http://schemas.microsoft.com/office/drawing/2014/main" id="{59B68A0D-9AA0-CF31-E3A5-6FDA591BEEEB}"/>
              </a:ext>
            </a:extLst>
          </p:cNvPr>
          <p:cNvSpPr txBox="1"/>
          <p:nvPr/>
        </p:nvSpPr>
        <p:spPr>
          <a:xfrm>
            <a:off x="5066563" y="1243138"/>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Confusion Matrix</a:t>
            </a:r>
          </a:p>
        </p:txBody>
      </p:sp>
      <p:sp>
        <p:nvSpPr>
          <p:cNvPr id="7" name="TextBox 6">
            <a:extLst>
              <a:ext uri="{FF2B5EF4-FFF2-40B4-BE49-F238E27FC236}">
                <a16:creationId xmlns:a16="http://schemas.microsoft.com/office/drawing/2014/main" id="{B1A79198-5146-268A-A2A1-888C32976017}"/>
              </a:ext>
            </a:extLst>
          </p:cNvPr>
          <p:cNvSpPr txBox="1"/>
          <p:nvPr/>
        </p:nvSpPr>
        <p:spPr>
          <a:xfrm>
            <a:off x="431504" y="1381638"/>
            <a:ext cx="5063743" cy="276999"/>
          </a:xfrm>
          <a:prstGeom prst="rect">
            <a:avLst/>
          </a:prstGeom>
          <a:noFill/>
        </p:spPr>
        <p:txBody>
          <a:bodyPr wrap="square" rtlCol="0">
            <a:spAutoFit/>
          </a:bodyPr>
          <a:lstStyle/>
          <a:p>
            <a:r>
              <a:rPr lang="en-IN" sz="1200" b="1" dirty="0">
                <a:solidFill>
                  <a:schemeClr val="accent6">
                    <a:lumMod val="75000"/>
                  </a:schemeClr>
                </a:solidFill>
                <a:latin typeface="Arial" panose="020B0604020202020204" pitchFamily="34" charset="0"/>
                <a:cs typeface="Arial" panose="020B0604020202020204" pitchFamily="34" charset="0"/>
              </a:rPr>
              <a:t>Classification Report</a:t>
            </a:r>
          </a:p>
        </p:txBody>
      </p:sp>
      <p:pic>
        <p:nvPicPr>
          <p:cNvPr id="4" name="Picture 3">
            <a:extLst>
              <a:ext uri="{FF2B5EF4-FFF2-40B4-BE49-F238E27FC236}">
                <a16:creationId xmlns:a16="http://schemas.microsoft.com/office/drawing/2014/main" id="{34712E10-848B-CA97-6965-C9F8EFAC36CC}"/>
              </a:ext>
            </a:extLst>
          </p:cNvPr>
          <p:cNvPicPr>
            <a:picLocks noChangeAspect="1"/>
          </p:cNvPicPr>
          <p:nvPr/>
        </p:nvPicPr>
        <p:blipFill rotWithShape="1">
          <a:blip r:embed="rId2"/>
          <a:srcRect t="41084"/>
          <a:stretch/>
        </p:blipFill>
        <p:spPr>
          <a:xfrm>
            <a:off x="5066563" y="1576348"/>
            <a:ext cx="3102652" cy="2426524"/>
          </a:xfrm>
          <a:prstGeom prst="rect">
            <a:avLst/>
          </a:prstGeom>
        </p:spPr>
      </p:pic>
      <p:pic>
        <p:nvPicPr>
          <p:cNvPr id="8" name="Picture 7">
            <a:extLst>
              <a:ext uri="{FF2B5EF4-FFF2-40B4-BE49-F238E27FC236}">
                <a16:creationId xmlns:a16="http://schemas.microsoft.com/office/drawing/2014/main" id="{FDABDB57-5AF3-6C4D-4167-659CED5B5D50}"/>
              </a:ext>
            </a:extLst>
          </p:cNvPr>
          <p:cNvPicPr>
            <a:picLocks noChangeAspect="1"/>
          </p:cNvPicPr>
          <p:nvPr/>
        </p:nvPicPr>
        <p:blipFill rotWithShape="1">
          <a:blip r:embed="rId2"/>
          <a:srcRect r="4524" b="61043"/>
          <a:stretch/>
        </p:blipFill>
        <p:spPr>
          <a:xfrm>
            <a:off x="334360" y="1774910"/>
            <a:ext cx="4229014" cy="2290588"/>
          </a:xfrm>
          <a:prstGeom prst="rect">
            <a:avLst/>
          </a:prstGeom>
        </p:spPr>
      </p:pic>
      <p:sp>
        <p:nvSpPr>
          <p:cNvPr id="9" name="TextBox 8">
            <a:extLst>
              <a:ext uri="{FF2B5EF4-FFF2-40B4-BE49-F238E27FC236}">
                <a16:creationId xmlns:a16="http://schemas.microsoft.com/office/drawing/2014/main" id="{284A4008-4484-2198-D1F5-899CC04390B0}"/>
              </a:ext>
            </a:extLst>
          </p:cNvPr>
          <p:cNvSpPr txBox="1"/>
          <p:nvPr/>
        </p:nvSpPr>
        <p:spPr>
          <a:xfrm>
            <a:off x="8251709" y="1658637"/>
            <a:ext cx="3378039"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With this Model which achieve Accuracy of 82.5%, Recall of 82% with threshold of 0.65.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IN" sz="1600" dirty="0"/>
              <a:t>The Confusion Matrix show FN(545) and FP(491) which lower when compared to the other Models.</a:t>
            </a:r>
          </a:p>
          <a:p>
            <a:pPr marL="285750" indent="-285750">
              <a:buFont typeface="Arial" panose="020B0604020202020204" pitchFamily="34" charset="0"/>
              <a:buChar char="•"/>
            </a:pPr>
            <a:endParaRPr lang="en-IN" sz="1600" dirty="0"/>
          </a:p>
        </p:txBody>
      </p:sp>
      <p:pic>
        <p:nvPicPr>
          <p:cNvPr id="13" name="Picture 12">
            <a:extLst>
              <a:ext uri="{FF2B5EF4-FFF2-40B4-BE49-F238E27FC236}">
                <a16:creationId xmlns:a16="http://schemas.microsoft.com/office/drawing/2014/main" id="{99F662B6-F157-6AB7-565D-B659DFC52AC6}"/>
              </a:ext>
            </a:extLst>
          </p:cNvPr>
          <p:cNvPicPr>
            <a:picLocks noChangeAspect="1"/>
          </p:cNvPicPr>
          <p:nvPr/>
        </p:nvPicPr>
        <p:blipFill>
          <a:blip r:embed="rId3"/>
          <a:stretch>
            <a:fillRect/>
          </a:stretch>
        </p:blipFill>
        <p:spPr>
          <a:xfrm>
            <a:off x="431504" y="4612956"/>
            <a:ext cx="7276603" cy="2310100"/>
          </a:xfrm>
          <a:prstGeom prst="rect">
            <a:avLst/>
          </a:prstGeom>
        </p:spPr>
      </p:pic>
    </p:spTree>
    <p:extLst>
      <p:ext uri="{BB962C8B-B14F-4D97-AF65-F5344CB8AC3E}">
        <p14:creationId xmlns:p14="http://schemas.microsoft.com/office/powerpoint/2010/main" val="12403038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DF2DE13-5EE8-3349-39CA-B9E690188E76}"/>
              </a:ext>
            </a:extLst>
          </p:cNvPr>
          <p:cNvSpPr txBox="1"/>
          <p:nvPr/>
        </p:nvSpPr>
        <p:spPr>
          <a:xfrm>
            <a:off x="0" y="144536"/>
            <a:ext cx="1219200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Predicting And Evaluating The Ensemble Model</a:t>
            </a:r>
          </a:p>
        </p:txBody>
      </p:sp>
      <p:pic>
        <p:nvPicPr>
          <p:cNvPr id="3" name="Picture 2">
            <a:extLst>
              <a:ext uri="{FF2B5EF4-FFF2-40B4-BE49-F238E27FC236}">
                <a16:creationId xmlns:a16="http://schemas.microsoft.com/office/drawing/2014/main" id="{1C2F85F7-5D66-9824-7B7D-2BAA27C71202}"/>
              </a:ext>
            </a:extLst>
          </p:cNvPr>
          <p:cNvPicPr>
            <a:picLocks noChangeAspect="1"/>
          </p:cNvPicPr>
          <p:nvPr/>
        </p:nvPicPr>
        <p:blipFill>
          <a:blip r:embed="rId2"/>
          <a:stretch>
            <a:fillRect/>
          </a:stretch>
        </p:blipFill>
        <p:spPr>
          <a:xfrm>
            <a:off x="0" y="1135748"/>
            <a:ext cx="6311545" cy="3636486"/>
          </a:xfrm>
          <a:prstGeom prst="rect">
            <a:avLst/>
          </a:prstGeom>
        </p:spPr>
      </p:pic>
      <p:pic>
        <p:nvPicPr>
          <p:cNvPr id="5" name="Picture 4">
            <a:extLst>
              <a:ext uri="{FF2B5EF4-FFF2-40B4-BE49-F238E27FC236}">
                <a16:creationId xmlns:a16="http://schemas.microsoft.com/office/drawing/2014/main" id="{3EEE7552-E6A8-F45E-9926-B5CF696CD727}"/>
              </a:ext>
            </a:extLst>
          </p:cNvPr>
          <p:cNvPicPr>
            <a:picLocks noChangeAspect="1"/>
          </p:cNvPicPr>
          <p:nvPr/>
        </p:nvPicPr>
        <p:blipFill>
          <a:blip r:embed="rId3"/>
          <a:stretch>
            <a:fillRect/>
          </a:stretch>
        </p:blipFill>
        <p:spPr>
          <a:xfrm>
            <a:off x="5798997" y="1105456"/>
            <a:ext cx="5869226" cy="3765632"/>
          </a:xfrm>
          <a:prstGeom prst="rect">
            <a:avLst/>
          </a:prstGeom>
        </p:spPr>
      </p:pic>
      <p:sp>
        <p:nvSpPr>
          <p:cNvPr id="9" name="TextBox 8">
            <a:extLst>
              <a:ext uri="{FF2B5EF4-FFF2-40B4-BE49-F238E27FC236}">
                <a16:creationId xmlns:a16="http://schemas.microsoft.com/office/drawing/2014/main" id="{FF49351B-9BB9-8D81-80C0-A10E9EDA7CCF}"/>
              </a:ext>
            </a:extLst>
          </p:cNvPr>
          <p:cNvSpPr txBox="1"/>
          <p:nvPr/>
        </p:nvSpPr>
        <p:spPr>
          <a:xfrm>
            <a:off x="348514" y="5431898"/>
            <a:ext cx="8826893"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t>We can infer from the Confusion Matrix Counts of Validation and Test that ensemble model is most accurate in predicting the positive Class/ASD.</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39068459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E76F7D-251F-A94E-6B0F-CC278AC28B06}"/>
              </a:ext>
            </a:extLst>
          </p:cNvPr>
          <p:cNvPicPr>
            <a:picLocks noChangeAspect="1"/>
          </p:cNvPicPr>
          <p:nvPr/>
        </p:nvPicPr>
        <p:blipFill>
          <a:blip r:embed="rId2"/>
          <a:stretch>
            <a:fillRect/>
          </a:stretch>
        </p:blipFill>
        <p:spPr>
          <a:xfrm>
            <a:off x="6418052" y="1209453"/>
            <a:ext cx="5036363" cy="3462378"/>
          </a:xfrm>
          <a:prstGeom prst="rect">
            <a:avLst/>
          </a:prstGeom>
        </p:spPr>
      </p:pic>
      <p:sp>
        <p:nvSpPr>
          <p:cNvPr id="5" name="TextBox 4">
            <a:extLst>
              <a:ext uri="{FF2B5EF4-FFF2-40B4-BE49-F238E27FC236}">
                <a16:creationId xmlns:a16="http://schemas.microsoft.com/office/drawing/2014/main" id="{21F9AE35-8BB1-CFF6-1149-111D6077AE1E}"/>
              </a:ext>
            </a:extLst>
          </p:cNvPr>
          <p:cNvSpPr txBox="1"/>
          <p:nvPr/>
        </p:nvSpPr>
        <p:spPr>
          <a:xfrm>
            <a:off x="492190" y="640880"/>
            <a:ext cx="6097554" cy="369332"/>
          </a:xfrm>
          <a:prstGeom prst="rect">
            <a:avLst/>
          </a:prstGeom>
          <a:noFill/>
        </p:spPr>
        <p:txBody>
          <a:bodyPr wrap="square">
            <a:spAutoFit/>
          </a:bodyPr>
          <a:lstStyle/>
          <a:p>
            <a:r>
              <a:rPr lang="en-IN" sz="1800" b="1" dirty="0">
                <a:latin typeface="Arial" panose="020B0604020202020204" pitchFamily="34" charset="0"/>
                <a:cs typeface="Arial" panose="020B0604020202020204" pitchFamily="34" charset="0"/>
              </a:rPr>
              <a:t>Predicting And Evaluating The Ensemble Model</a:t>
            </a:r>
          </a:p>
        </p:txBody>
      </p:sp>
      <p:pic>
        <p:nvPicPr>
          <p:cNvPr id="3" name="Picture 2">
            <a:extLst>
              <a:ext uri="{FF2B5EF4-FFF2-40B4-BE49-F238E27FC236}">
                <a16:creationId xmlns:a16="http://schemas.microsoft.com/office/drawing/2014/main" id="{70C951E3-597D-E04D-AED6-6A79DCCFA20B}"/>
              </a:ext>
            </a:extLst>
          </p:cNvPr>
          <p:cNvPicPr>
            <a:picLocks noChangeAspect="1"/>
          </p:cNvPicPr>
          <p:nvPr/>
        </p:nvPicPr>
        <p:blipFill>
          <a:blip r:embed="rId3"/>
          <a:stretch>
            <a:fillRect/>
          </a:stretch>
        </p:blipFill>
        <p:spPr>
          <a:xfrm>
            <a:off x="419267" y="1517471"/>
            <a:ext cx="5036363" cy="3097661"/>
          </a:xfrm>
          <a:prstGeom prst="rect">
            <a:avLst/>
          </a:prstGeom>
        </p:spPr>
      </p:pic>
      <p:sp>
        <p:nvSpPr>
          <p:cNvPr id="6" name="TextBox 5">
            <a:extLst>
              <a:ext uri="{FF2B5EF4-FFF2-40B4-BE49-F238E27FC236}">
                <a16:creationId xmlns:a16="http://schemas.microsoft.com/office/drawing/2014/main" id="{CBA2AE83-880C-6C15-664B-B4BDFF074307}"/>
              </a:ext>
            </a:extLst>
          </p:cNvPr>
          <p:cNvSpPr txBox="1"/>
          <p:nvPr/>
        </p:nvSpPr>
        <p:spPr>
          <a:xfrm>
            <a:off x="334360" y="5749130"/>
            <a:ext cx="8826893" cy="584775"/>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ROC curve has the AUC score of 82.4% indicating this is most suitable model.</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37859200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8C7981-C789-1A1D-49CE-6C3E4793A280}"/>
              </a:ext>
            </a:extLst>
          </p:cNvPr>
          <p:cNvSpPr txBox="1"/>
          <p:nvPr/>
        </p:nvSpPr>
        <p:spPr>
          <a:xfrm>
            <a:off x="335902" y="259212"/>
            <a:ext cx="12192000"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Important Features Impacting Class/ASD</a:t>
            </a:r>
          </a:p>
        </p:txBody>
      </p:sp>
      <p:pic>
        <p:nvPicPr>
          <p:cNvPr id="3" name="Picture 2">
            <a:extLst>
              <a:ext uri="{FF2B5EF4-FFF2-40B4-BE49-F238E27FC236}">
                <a16:creationId xmlns:a16="http://schemas.microsoft.com/office/drawing/2014/main" id="{EB55B9F0-AFC1-BCCF-8DCE-22EEE627E6FB}"/>
              </a:ext>
            </a:extLst>
          </p:cNvPr>
          <p:cNvPicPr>
            <a:picLocks noChangeAspect="1"/>
          </p:cNvPicPr>
          <p:nvPr/>
        </p:nvPicPr>
        <p:blipFill>
          <a:blip r:embed="rId2"/>
          <a:stretch>
            <a:fillRect/>
          </a:stretch>
        </p:blipFill>
        <p:spPr>
          <a:xfrm>
            <a:off x="98410" y="789591"/>
            <a:ext cx="5609932" cy="4692891"/>
          </a:xfrm>
          <a:prstGeom prst="rect">
            <a:avLst/>
          </a:prstGeom>
        </p:spPr>
      </p:pic>
      <p:pic>
        <p:nvPicPr>
          <p:cNvPr id="6" name="Picture 5">
            <a:extLst>
              <a:ext uri="{FF2B5EF4-FFF2-40B4-BE49-F238E27FC236}">
                <a16:creationId xmlns:a16="http://schemas.microsoft.com/office/drawing/2014/main" id="{6289105C-53CE-6340-4ED7-3BE9484AF71D}"/>
              </a:ext>
            </a:extLst>
          </p:cNvPr>
          <p:cNvPicPr>
            <a:picLocks noChangeAspect="1"/>
          </p:cNvPicPr>
          <p:nvPr/>
        </p:nvPicPr>
        <p:blipFill>
          <a:blip r:embed="rId3"/>
          <a:stretch>
            <a:fillRect/>
          </a:stretch>
        </p:blipFill>
        <p:spPr>
          <a:xfrm>
            <a:off x="5847425" y="869490"/>
            <a:ext cx="3633926" cy="4275528"/>
          </a:xfrm>
          <a:prstGeom prst="rect">
            <a:avLst/>
          </a:prstGeom>
        </p:spPr>
      </p:pic>
      <p:sp>
        <p:nvSpPr>
          <p:cNvPr id="7" name="TextBox 6">
            <a:extLst>
              <a:ext uri="{FF2B5EF4-FFF2-40B4-BE49-F238E27FC236}">
                <a16:creationId xmlns:a16="http://schemas.microsoft.com/office/drawing/2014/main" id="{006EBD09-B135-FE61-37DA-536A222D1F0A}"/>
              </a:ext>
            </a:extLst>
          </p:cNvPr>
          <p:cNvSpPr txBox="1"/>
          <p:nvPr/>
        </p:nvSpPr>
        <p:spPr>
          <a:xfrm>
            <a:off x="334360" y="5749130"/>
            <a:ext cx="8826893"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Country_of_Res has highest impact on Class/ASD followed by Ethnicity, Jaundice, Gender, Relation, Autism.</a:t>
            </a:r>
          </a:p>
          <a:p>
            <a:pPr marL="285750" indent="-285750">
              <a:buFont typeface="Arial" panose="020B0604020202020204" pitchFamily="34" charset="0"/>
              <a:buChar char="•"/>
            </a:pPr>
            <a:r>
              <a:rPr lang="en-IN" sz="1600" dirty="0"/>
              <a:t>A1_Score to A10_Score have </a:t>
            </a:r>
            <a:r>
              <a:rPr lang="en-IN" sz="1600" dirty="0" smtClean="0"/>
              <a:t>lowest </a:t>
            </a:r>
            <a:r>
              <a:rPr lang="en-IN" sz="1600" dirty="0"/>
              <a:t>impacts on Class/ASD</a:t>
            </a: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7516068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1945" y="2579570"/>
            <a:ext cx="2877954" cy="1754326"/>
          </a:xfrm>
          <a:prstGeom prst="rect">
            <a:avLst/>
          </a:prstGeom>
          <a:noFill/>
        </p:spPr>
        <p:txBody>
          <a:bodyPr wrap="square" rtlCol="0">
            <a:spAutoFit/>
          </a:bodyPr>
          <a:lstStyle/>
          <a:p>
            <a:pPr marL="285750" indent="-285750">
              <a:buFont typeface="Arial" panose="020B0604020202020204" pitchFamily="34" charset="0"/>
              <a:buChar char="•"/>
            </a:pPr>
            <a:r>
              <a:rPr lang="en-IN" dirty="0" smtClean="0">
                <a:solidFill>
                  <a:schemeClr val="bg1"/>
                </a:solidFill>
              </a:rPr>
              <a:t>AYUSHI SIROTHIYA</a:t>
            </a:r>
          </a:p>
          <a:p>
            <a:pPr marL="285750" indent="-285750">
              <a:buFont typeface="Arial" panose="020B0604020202020204" pitchFamily="34" charset="0"/>
              <a:buChar char="•"/>
            </a:pPr>
            <a:r>
              <a:rPr lang="en-IN" dirty="0" smtClean="0">
                <a:solidFill>
                  <a:schemeClr val="bg1"/>
                </a:solidFill>
              </a:rPr>
              <a:t>NIKHIL WARIKOO</a:t>
            </a:r>
          </a:p>
          <a:p>
            <a:pPr marL="285750" indent="-285750">
              <a:buFont typeface="Arial" panose="020B0604020202020204" pitchFamily="34" charset="0"/>
              <a:buChar char="•"/>
            </a:pPr>
            <a:r>
              <a:rPr lang="en-IN" dirty="0" smtClean="0">
                <a:solidFill>
                  <a:schemeClr val="bg1"/>
                </a:solidFill>
              </a:rPr>
              <a:t>PAPRI BANERJEE</a:t>
            </a:r>
          </a:p>
          <a:p>
            <a:pPr marL="285750" indent="-285750">
              <a:buFont typeface="Arial" panose="020B0604020202020204" pitchFamily="34" charset="0"/>
              <a:buChar char="•"/>
            </a:pPr>
            <a:r>
              <a:rPr lang="en-IN" dirty="0" smtClean="0">
                <a:solidFill>
                  <a:schemeClr val="bg1"/>
                </a:solidFill>
              </a:rPr>
              <a:t>RASHMI NAYAK</a:t>
            </a:r>
          </a:p>
          <a:p>
            <a:pPr marL="285750" indent="-285750">
              <a:buFont typeface="Arial" panose="020B0604020202020204" pitchFamily="34" charset="0"/>
              <a:buChar char="•"/>
            </a:pPr>
            <a:r>
              <a:rPr lang="en-IN" dirty="0" smtClean="0">
                <a:solidFill>
                  <a:schemeClr val="bg1"/>
                </a:solidFill>
              </a:rPr>
              <a:t>SAMEER SITAL RAJ</a:t>
            </a:r>
          </a:p>
          <a:p>
            <a:pPr marL="285750" indent="-285750">
              <a:buFont typeface="Arial" panose="020B0604020202020204" pitchFamily="34" charset="0"/>
              <a:buChar char="•"/>
            </a:pPr>
            <a:r>
              <a:rPr lang="en-IN" dirty="0" smtClean="0">
                <a:solidFill>
                  <a:schemeClr val="bg1"/>
                </a:solidFill>
              </a:rPr>
              <a:t>TSION CHEGEN</a:t>
            </a:r>
          </a:p>
        </p:txBody>
      </p:sp>
    </p:spTree>
    <p:extLst>
      <p:ext uri="{BB962C8B-B14F-4D97-AF65-F5344CB8AC3E}">
        <p14:creationId xmlns:p14="http://schemas.microsoft.com/office/powerpoint/2010/main" val="3210553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6344" y="3030584"/>
            <a:ext cx="6021976" cy="707886"/>
          </a:xfrm>
          <a:prstGeom prst="rect">
            <a:avLst/>
          </a:prstGeom>
          <a:noFill/>
        </p:spPr>
        <p:txBody>
          <a:bodyPr wrap="square" rtlCol="0">
            <a:spAutoFit/>
          </a:bodyPr>
          <a:lstStyle/>
          <a:p>
            <a:r>
              <a:rPr lang="en-IN" sz="4000" dirty="0"/>
              <a:t>Business Understanding</a:t>
            </a:r>
          </a:p>
        </p:txBody>
      </p:sp>
    </p:spTree>
    <p:extLst>
      <p:ext uri="{BB962C8B-B14F-4D97-AF65-F5344CB8AC3E}">
        <p14:creationId xmlns:p14="http://schemas.microsoft.com/office/powerpoint/2010/main" val="40910605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DB12D0-650E-FF90-5C07-9AFD27DEF545}"/>
              </a:ext>
            </a:extLst>
          </p:cNvPr>
          <p:cNvSpPr txBox="1"/>
          <p:nvPr/>
        </p:nvSpPr>
        <p:spPr>
          <a:xfrm>
            <a:off x="552255" y="743649"/>
            <a:ext cx="11087489" cy="5370701"/>
          </a:xfrm>
          <a:prstGeom prst="rect">
            <a:avLst/>
          </a:prstGeom>
          <a:noFill/>
        </p:spPr>
        <p:txBody>
          <a:bodyPr wrap="square">
            <a:spAutoFit/>
          </a:bodyPr>
          <a:lstStyle/>
          <a:p>
            <a:r>
              <a:rPr lang="en-US" sz="1400" b="1" u="sng" dirty="0"/>
              <a:t>Business Understanding for Addressing Autism Spectrum Disorder (ASD)</a:t>
            </a:r>
          </a:p>
          <a:p>
            <a:endParaRPr lang="en-US" sz="1400" b="1" u="sng" dirty="0"/>
          </a:p>
          <a:p>
            <a:r>
              <a:rPr lang="en-US" sz="1050" b="1" dirty="0"/>
              <a:t>Overview</a:t>
            </a:r>
          </a:p>
          <a:p>
            <a:r>
              <a:rPr lang="en-US" sz="1050" dirty="0"/>
              <a:t>The increasing prevalence of Autism Spectrum Disorder (ASD) among children presents both a significant challenge and a critical opportunity for the healthcare and technology sectors. The urgent need for effective diagnostic tools and intervention strategies opens a pathway for innovative business solutions that can make a substantial impact on the lives of affected individuals and their families.</a:t>
            </a:r>
          </a:p>
          <a:p>
            <a:endParaRPr lang="en-US" sz="1050" dirty="0"/>
          </a:p>
          <a:p>
            <a:r>
              <a:rPr lang="en-US" sz="1050" b="1" dirty="0"/>
              <a:t>Market Opportunity</a:t>
            </a:r>
          </a:p>
          <a:p>
            <a:pPr>
              <a:buFont typeface="+mj-lt"/>
              <a:buAutoNum type="arabicPeriod"/>
            </a:pPr>
            <a:r>
              <a:rPr lang="en-US" sz="1050" b="1" dirty="0"/>
              <a:t>Rising Incidence of ASD</a:t>
            </a:r>
            <a:r>
              <a:rPr lang="en-US" sz="1050" dirty="0"/>
              <a:t>: With the growing number of ASD diagnoses, there is a substantial and expanding market for diagnostic and therapeutic services.</a:t>
            </a:r>
          </a:p>
          <a:p>
            <a:pPr>
              <a:buFont typeface="+mj-lt"/>
              <a:buAutoNum type="arabicPeriod"/>
            </a:pPr>
            <a:r>
              <a:rPr lang="en-US" sz="1050" b="1" dirty="0"/>
              <a:t>Early Intervention Demand</a:t>
            </a:r>
            <a:r>
              <a:rPr lang="en-US" sz="1050" dirty="0"/>
              <a:t>: Early detection and intervention are key to improving outcomes for children with ASD, creating a high demand for reliable diagnostic tools and effective intervention programs.</a:t>
            </a:r>
          </a:p>
          <a:p>
            <a:pPr>
              <a:buFont typeface="+mj-lt"/>
              <a:buAutoNum type="arabicPeriod"/>
            </a:pPr>
            <a:r>
              <a:rPr lang="en-US" sz="1050" b="1" dirty="0"/>
              <a:t>Technological Advancements</a:t>
            </a:r>
            <a:r>
              <a:rPr lang="en-US" sz="1050" dirty="0"/>
              <a:t>: Innovations in technology, including AI, machine learning, and wearable devices, present opportunities to develop advanced diagnostic and therapeutic solutions.</a:t>
            </a:r>
          </a:p>
          <a:p>
            <a:pPr>
              <a:buFont typeface="+mj-lt"/>
              <a:buAutoNum type="arabicPeriod"/>
            </a:pPr>
            <a:r>
              <a:rPr lang="en-US" sz="1050" b="1" dirty="0"/>
              <a:t>Healthcare Integration</a:t>
            </a:r>
            <a:r>
              <a:rPr lang="en-US" sz="1050" dirty="0"/>
              <a:t>: The integration of ASD diagnostic and intervention tools into existing healthcare systems can improve accessibility and scalability, meeting the needs of a larger population.</a:t>
            </a:r>
          </a:p>
          <a:p>
            <a:pPr>
              <a:buFont typeface="+mj-lt"/>
              <a:buAutoNum type="arabicPeriod"/>
            </a:pPr>
            <a:endParaRPr lang="en-US" sz="1050" dirty="0"/>
          </a:p>
          <a:p>
            <a:r>
              <a:rPr lang="en-US" sz="1050" b="1" dirty="0"/>
              <a:t>Business Objectives</a:t>
            </a:r>
          </a:p>
          <a:p>
            <a:pPr>
              <a:buFont typeface="+mj-lt"/>
              <a:buAutoNum type="arabicPeriod"/>
            </a:pPr>
            <a:r>
              <a:rPr lang="en-US" sz="1050" b="1" dirty="0"/>
              <a:t>Develop Advanced Diagnostic Tools</a:t>
            </a:r>
            <a:r>
              <a:rPr lang="en-US" sz="1050" dirty="0"/>
              <a:t>: Create and market diagnostic tools that leverage the latest technology to provide early, accurate, and accessible ASD diagnoses.</a:t>
            </a:r>
          </a:p>
          <a:p>
            <a:pPr>
              <a:buFont typeface="+mj-lt"/>
              <a:buAutoNum type="arabicPeriod"/>
            </a:pPr>
            <a:r>
              <a:rPr lang="en-US" sz="1050" b="1" dirty="0"/>
              <a:t>Design Effective Intervention Programs</a:t>
            </a:r>
            <a:r>
              <a:rPr lang="en-US" sz="1050" dirty="0"/>
              <a:t>: Develop intervention strategies that are evidence-based, personalized, and adaptable to individual needs, enhancing developmental outcomes.</a:t>
            </a:r>
          </a:p>
          <a:p>
            <a:pPr>
              <a:buFont typeface="+mj-lt"/>
              <a:buAutoNum type="arabicPeriod"/>
            </a:pPr>
            <a:r>
              <a:rPr lang="en-US" sz="1050" b="1" dirty="0"/>
              <a:t>Enhance Accessibility</a:t>
            </a:r>
            <a:r>
              <a:rPr lang="en-US" sz="1050" dirty="0"/>
              <a:t>: Ensure that diagnostic and intervention solutions are affordable and accessible to diverse populations, including underserved communities.</a:t>
            </a:r>
          </a:p>
          <a:p>
            <a:pPr>
              <a:buFont typeface="+mj-lt"/>
              <a:buAutoNum type="arabicPeriod"/>
            </a:pPr>
            <a:r>
              <a:rPr lang="en-US" sz="1050" b="1" dirty="0"/>
              <a:t>Collaborate with Stakeholders</a:t>
            </a:r>
            <a:r>
              <a:rPr lang="en-US" sz="1050" dirty="0"/>
              <a:t>: Partner with healthcare providers, educational institutions, and research organizations to validate and implement solutions.</a:t>
            </a:r>
          </a:p>
          <a:p>
            <a:pPr>
              <a:buFont typeface="+mj-lt"/>
              <a:buAutoNum type="arabicPeriod"/>
            </a:pPr>
            <a:r>
              <a:rPr lang="en-US" sz="1050" b="1" dirty="0"/>
              <a:t>Measure Impact</a:t>
            </a:r>
            <a:r>
              <a:rPr lang="en-US" sz="1050" dirty="0"/>
              <a:t>: Establish metrics to assess the effectiveness of diagnostic tools and intervention strategies, continuously improving based on feedback and outcomes.</a:t>
            </a:r>
          </a:p>
          <a:p>
            <a:endParaRPr lang="en-US" sz="1050" dirty="0"/>
          </a:p>
          <a:p>
            <a:r>
              <a:rPr lang="en-US" sz="1050" b="1" dirty="0"/>
              <a:t>Strategic Approach</a:t>
            </a:r>
          </a:p>
          <a:p>
            <a:pPr>
              <a:buFont typeface="+mj-lt"/>
              <a:buAutoNum type="arabicPeriod"/>
            </a:pPr>
            <a:r>
              <a:rPr lang="en-US" sz="1050" b="1" dirty="0"/>
              <a:t>Research and Development</a:t>
            </a:r>
            <a:r>
              <a:rPr lang="en-US" sz="1050" dirty="0"/>
              <a:t>: Invest in R&amp;D to stay at the forefront of technological and therapeutic advancements in ASD diagnosis and intervention.</a:t>
            </a:r>
          </a:p>
          <a:p>
            <a:pPr>
              <a:buFont typeface="+mj-lt"/>
              <a:buAutoNum type="arabicPeriod"/>
            </a:pPr>
            <a:r>
              <a:rPr lang="en-US" sz="1050" b="1" dirty="0"/>
              <a:t>Market Analysis</a:t>
            </a:r>
            <a:r>
              <a:rPr lang="en-US" sz="1050" dirty="0"/>
              <a:t>: Conduct thorough market research to understand the needs of children with ASD, their families, and healthcare providers, tailoring solutions accordingly.</a:t>
            </a:r>
          </a:p>
          <a:p>
            <a:pPr>
              <a:buFont typeface="+mj-lt"/>
              <a:buAutoNum type="arabicPeriod"/>
            </a:pPr>
            <a:r>
              <a:rPr lang="en-US" sz="1050" b="1" dirty="0"/>
              <a:t>Product Development</a:t>
            </a:r>
            <a:r>
              <a:rPr lang="en-US" sz="1050" dirty="0"/>
              <a:t>: Create user-friendly diagnostic tools and intervention programs that integrate seamlessly with existing healthcare and educational systems.</a:t>
            </a:r>
          </a:p>
          <a:p>
            <a:pPr>
              <a:buFont typeface="+mj-lt"/>
              <a:buAutoNum type="arabicPeriod"/>
            </a:pPr>
            <a:r>
              <a:rPr lang="en-US" sz="1050" b="1" dirty="0"/>
              <a:t>Regulatory Compliance</a:t>
            </a:r>
            <a:r>
              <a:rPr lang="en-US" sz="1050" dirty="0"/>
              <a:t>: Ensure all products meet regulatory standards and guidelines for safety and efficacy.</a:t>
            </a:r>
          </a:p>
          <a:p>
            <a:pPr>
              <a:buFont typeface="+mj-lt"/>
              <a:buAutoNum type="arabicPeriod"/>
            </a:pPr>
            <a:r>
              <a:rPr lang="en-US" sz="1050" b="1" dirty="0"/>
              <a:t>Marketing and Outreach</a:t>
            </a:r>
            <a:r>
              <a:rPr lang="en-US" sz="1050" dirty="0"/>
              <a:t>: Develop targeted marketing strategies to raise awareness about the importance of early ASD diagnosis and intervention, highlighting the benefits of your solutions.</a:t>
            </a:r>
          </a:p>
          <a:p>
            <a:pPr>
              <a:buFont typeface="+mj-lt"/>
              <a:buAutoNum type="arabicPeriod"/>
            </a:pPr>
            <a:r>
              <a:rPr lang="en-US" sz="1050" b="1" dirty="0"/>
              <a:t>Customer Support</a:t>
            </a:r>
            <a:r>
              <a:rPr lang="en-US" sz="1050" dirty="0"/>
              <a:t>: Provide comprehensive support and training for users, including healthcare professionals, educators, and families, to maximize the effectiveness of your products.</a:t>
            </a:r>
          </a:p>
          <a:p>
            <a:endParaRPr lang="en-US" sz="1050" dirty="0"/>
          </a:p>
          <a:p>
            <a:r>
              <a:rPr lang="en-US" sz="1050" b="1" dirty="0"/>
              <a:t>Conclusion</a:t>
            </a:r>
          </a:p>
          <a:p>
            <a:r>
              <a:rPr lang="en-US" sz="1050" dirty="0"/>
              <a:t>Addressing the rising prevalence of ASD through innovative diagnostic and intervention solutions not only meets a critical public health need but also presents a substantial business opportunity. By focusing on advanced technology, accessibility, and collaborative partnerships, businesses can make a meaningful impact on the lives of children with ASD and their families while achieving sustainable growth and success.</a:t>
            </a:r>
          </a:p>
        </p:txBody>
      </p:sp>
    </p:spTree>
    <p:extLst>
      <p:ext uri="{BB962C8B-B14F-4D97-AF65-F5344CB8AC3E}">
        <p14:creationId xmlns:p14="http://schemas.microsoft.com/office/powerpoint/2010/main" val="1886369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1817" y="2873829"/>
            <a:ext cx="2638697" cy="830997"/>
          </a:xfrm>
          <a:prstGeom prst="rect">
            <a:avLst/>
          </a:prstGeom>
          <a:noFill/>
        </p:spPr>
        <p:txBody>
          <a:bodyPr wrap="square" rtlCol="0">
            <a:spAutoFit/>
          </a:bodyPr>
          <a:lstStyle/>
          <a:p>
            <a:r>
              <a:rPr lang="en-IN" sz="4800" dirty="0"/>
              <a:t>Approach</a:t>
            </a:r>
          </a:p>
        </p:txBody>
      </p:sp>
    </p:spTree>
    <p:extLst>
      <p:ext uri="{BB962C8B-B14F-4D97-AF65-F5344CB8AC3E}">
        <p14:creationId xmlns:p14="http://schemas.microsoft.com/office/powerpoint/2010/main" val="3335353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862E39-78C6-CA64-0827-1268B06690C4}"/>
              </a:ext>
            </a:extLst>
          </p:cNvPr>
          <p:cNvSpPr>
            <a:spLocks noChangeArrowheads="1"/>
          </p:cNvSpPr>
          <p:nvPr/>
        </p:nvSpPr>
        <p:spPr bwMode="auto">
          <a:xfrm>
            <a:off x="546364" y="797510"/>
            <a:ext cx="1109927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1. Define the Problem and Objective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Objective:</a:t>
            </a:r>
            <a:r>
              <a:rPr kumimoji="0" lang="en-US" altLang="en-US" sz="1400" b="0" i="0" u="none" strike="noStrike" cap="none" normalizeH="0" baseline="0" dirty="0">
                <a:ln>
                  <a:noFill/>
                </a:ln>
                <a:solidFill>
                  <a:schemeClr val="tx1"/>
                </a:solidFill>
                <a:effectLst/>
              </a:rPr>
              <a:t> Develop machine learning models to classify children as having ASD or not, based on various input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Outcome:</a:t>
            </a:r>
            <a:r>
              <a:rPr kumimoji="0" lang="en-US" altLang="en-US" sz="1400" b="0" i="0" u="none" strike="noStrike" cap="none" normalizeH="0" baseline="0" dirty="0">
                <a:ln>
                  <a:noFill/>
                </a:ln>
                <a:solidFill>
                  <a:schemeClr val="tx1"/>
                </a:solidFill>
                <a:effectLst/>
              </a:rPr>
              <a:t> An accurate and reliable model that can be used for early diagnosis of ASD.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2. Data Collection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Clinical Data:</a:t>
            </a:r>
            <a:r>
              <a:rPr kumimoji="0" lang="en-US" altLang="en-US" sz="1400" b="0" i="0" u="none" strike="noStrike" cap="none" normalizeH="0" baseline="0" dirty="0">
                <a:ln>
                  <a:noFill/>
                </a:ln>
                <a:solidFill>
                  <a:schemeClr val="tx1"/>
                </a:solidFill>
                <a:effectLst/>
              </a:rPr>
              <a:t> Created a synthetic data using the data collected from Kaggle.com about ASD in Toddlers.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Cognitive Data:</a:t>
            </a:r>
            <a:r>
              <a:rPr kumimoji="0" lang="en-US" altLang="en-US" sz="1400" b="0" i="0" u="none" strike="noStrike" cap="none" normalizeH="0" baseline="0" dirty="0">
                <a:ln>
                  <a:noFill/>
                </a:ln>
                <a:solidFill>
                  <a:schemeClr val="tx1"/>
                </a:solidFill>
                <a:effectLst/>
              </a:rPr>
              <a:t> Communication skills, repetitive behavior, and sensory sensitivity.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Geographical Data:</a:t>
            </a:r>
            <a:r>
              <a:rPr kumimoji="0" lang="en-US" altLang="en-US" sz="1400" b="0" i="0" u="none" strike="noStrike" cap="none" normalizeH="0" baseline="0" dirty="0">
                <a:ln>
                  <a:noFill/>
                </a:ln>
                <a:solidFill>
                  <a:schemeClr val="tx1"/>
                </a:solidFill>
                <a:effectLst/>
              </a:rPr>
              <a:t> Information from genetic testing, if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Medical Complication Data:</a:t>
            </a:r>
            <a:r>
              <a:rPr kumimoji="0" lang="en-US" altLang="en-US" sz="1400" b="0" i="0" u="none" strike="noStrike" cap="none" normalizeH="0" baseline="0" dirty="0">
                <a:ln>
                  <a:noFill/>
                </a:ln>
                <a:solidFill>
                  <a:schemeClr val="tx1"/>
                </a:solidFill>
                <a:effectLst/>
              </a:rPr>
              <a:t> Jaundice and birth complications.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Socio-demographic Data:</a:t>
            </a:r>
            <a:r>
              <a:rPr kumimoji="0" lang="en-US" altLang="en-US" sz="1400" b="0" i="0" u="none" strike="noStrike" cap="none" normalizeH="0" baseline="0" dirty="0">
                <a:ln>
                  <a:noFill/>
                </a:ln>
                <a:solidFill>
                  <a:schemeClr val="tx1"/>
                </a:solidFill>
                <a:effectLst/>
              </a:rPr>
              <a:t> Age, gender, and other relevant demographic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3. Data Preprocessing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Data Cleaning:</a:t>
            </a:r>
            <a:r>
              <a:rPr kumimoji="0" lang="en-US" altLang="en-US" sz="1400" b="0" i="0" u="none" strike="noStrike" cap="none" normalizeH="0" baseline="0" dirty="0">
                <a:ln>
                  <a:noFill/>
                </a:ln>
                <a:solidFill>
                  <a:schemeClr val="tx1"/>
                </a:solidFill>
                <a:effectLst/>
              </a:rPr>
              <a:t> Handle missing values, remove the </a:t>
            </a:r>
            <a:r>
              <a:rPr kumimoji="0" lang="en-US" altLang="en-US" sz="1400" b="0" i="0" u="none" strike="noStrike" cap="none" normalizeH="0" baseline="0" dirty="0" err="1">
                <a:ln>
                  <a:noFill/>
                </a:ln>
                <a:solidFill>
                  <a:schemeClr val="tx1"/>
                </a:solidFill>
                <a:effectLst/>
              </a:rPr>
              <a:t>dupicates</a:t>
            </a:r>
            <a:r>
              <a:rPr kumimoji="0" lang="en-US" altLang="en-US" sz="1400" b="0" i="0" u="none" strike="noStrike" cap="none" normalizeH="0" baseline="0" dirty="0">
                <a:ln>
                  <a:noFill/>
                </a:ln>
                <a:solidFill>
                  <a:schemeClr val="tx1"/>
                </a:solidFill>
                <a:effectLst/>
              </a:rPr>
              <a:t>, and filter out irrelevant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Data Transformation:</a:t>
            </a:r>
            <a:r>
              <a:rPr kumimoji="0" lang="en-US" altLang="en-US" sz="1400" b="0" i="0" u="none" strike="noStrike" cap="none" normalizeH="0" baseline="0" dirty="0">
                <a:ln>
                  <a:noFill/>
                </a:ln>
                <a:solidFill>
                  <a:schemeClr val="tx1"/>
                </a:solidFill>
                <a:effectLst/>
              </a:rPr>
              <a:t> Normalize or standardize data, encode categorical variables, and create new features if necessary.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Data Augmentation:</a:t>
            </a:r>
            <a:r>
              <a:rPr kumimoji="0" lang="en-US" altLang="en-US" sz="1400" b="0" i="0" u="none" strike="noStrike" cap="none" normalizeH="0" baseline="0" dirty="0">
                <a:ln>
                  <a:noFill/>
                </a:ln>
                <a:solidFill>
                  <a:schemeClr val="tx1"/>
                </a:solidFill>
                <a:effectLst/>
              </a:rPr>
              <a:t> Generate additional data points using techniques like oversampling or SMOTE for imbalanced datasets, if necessary.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4. Exploratory Data Analysis (EDA)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Descriptive Statistics:</a:t>
            </a:r>
            <a:r>
              <a:rPr kumimoji="0" lang="en-US" altLang="en-US" sz="1400" b="0" i="0" u="none" strike="noStrike" cap="none" normalizeH="0" baseline="0" dirty="0">
                <a:ln>
                  <a:noFill/>
                </a:ln>
                <a:solidFill>
                  <a:schemeClr val="tx1"/>
                </a:solidFill>
                <a:effectLst/>
              </a:rPr>
              <a:t> Summarize the main characteristics of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Visualization:</a:t>
            </a:r>
            <a:r>
              <a:rPr kumimoji="0" lang="en-US" altLang="en-US" sz="1400" b="0" i="0" u="none" strike="noStrike" cap="none" normalizeH="0" baseline="0" dirty="0">
                <a:ln>
                  <a:noFill/>
                </a:ln>
                <a:solidFill>
                  <a:schemeClr val="tx1"/>
                </a:solidFill>
                <a:effectLst/>
              </a:rPr>
              <a:t> Use charts and plots (e.g., histograms, scatter plots, box plots) to identify patterns and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Correlation Analysis:</a:t>
            </a:r>
            <a:r>
              <a:rPr kumimoji="0" lang="en-US" altLang="en-US" sz="1400" b="0" i="0" u="none" strike="noStrike" cap="none" normalizeH="0" baseline="0" dirty="0">
                <a:ln>
                  <a:noFill/>
                </a:ln>
                <a:solidFill>
                  <a:schemeClr val="tx1"/>
                </a:solidFill>
                <a:effectLst/>
              </a:rPr>
              <a:t> Examine correlations between features to understand dependencies and multicollinearity.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rPr>
              <a:t>5. Feature Engineering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rPr>
              <a:t>Feature Selection:</a:t>
            </a:r>
            <a:r>
              <a:rPr kumimoji="0" lang="en-US" altLang="en-US" sz="1400" b="0" i="0" u="none" strike="noStrike" cap="none" normalizeH="0" baseline="0" dirty="0">
                <a:ln>
                  <a:noFill/>
                </a:ln>
                <a:solidFill>
                  <a:schemeClr val="tx1"/>
                </a:solidFill>
                <a:effectLst/>
              </a:rPr>
              <a:t> Identify and select the most relevant features using techniques such as mutual information, correlation analysis, or feature importance from tree-based models. </a:t>
            </a:r>
          </a:p>
        </p:txBody>
      </p:sp>
    </p:spTree>
    <p:extLst>
      <p:ext uri="{BB962C8B-B14F-4D97-AF65-F5344CB8AC3E}">
        <p14:creationId xmlns:p14="http://schemas.microsoft.com/office/powerpoint/2010/main" val="1625886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A614D015C45E5468E72F5A0D58C904B" ma:contentTypeVersion="13" ma:contentTypeDescription="Create a new document." ma:contentTypeScope="" ma:versionID="7aac9ebaaf45618c083de3f838cdf2f2">
  <xsd:schema xmlns:xsd="http://www.w3.org/2001/XMLSchema" xmlns:xs="http://www.w3.org/2001/XMLSchema" xmlns:p="http://schemas.microsoft.com/office/2006/metadata/properties" xmlns:ns2="a00f4173-92b2-4de5-9a49-d26ae53cc1df" xmlns:ns3="c7354aa4-007f-4a05-b048-e3a8dc552476" xmlns:ns4="f623b4a0-ee19-4c5b-9b6b-7123b311dc1a" xmlns:ns5="586a124a-50a9-40dd-8e7d-028afa3f7d06" targetNamespace="http://schemas.microsoft.com/office/2006/metadata/properties" ma:root="true" ma:fieldsID="4d56af077c0f945df710049a620ba107" ns2:_="" ns3:_="" ns4:_="" ns5:_="">
    <xsd:import namespace="a00f4173-92b2-4de5-9a49-d26ae53cc1df"/>
    <xsd:import namespace="c7354aa4-007f-4a05-b048-e3a8dc552476"/>
    <xsd:import namespace="f623b4a0-ee19-4c5b-9b6b-7123b311dc1a"/>
    <xsd:import namespace="586a124a-50a9-40dd-8e7d-028afa3f7d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element ref="ns4:lcf76f155ced4ddcb4097134ff3c332f" minOccurs="0"/>
                <xsd:element ref="ns5:TaxCatchAll" minOccurs="0"/>
                <xsd:element ref="ns4:MediaLengthInSeconds"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0f4173-92b2-4de5-9a49-d26ae53cc1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7354aa4-007f-4a05-b048-e3a8dc55247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23b4a0-ee19-4c5b-9b6b-7123b311dc1a" elementFormDefault="qualified">
    <xsd:import namespace="http://schemas.microsoft.com/office/2006/documentManagement/types"/>
    <xsd:import namespace="http://schemas.microsoft.com/office/infopath/2007/PartnerControls"/>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0ab18061-6c08-4ae2-9f37-9ebec0834208"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86a124a-50a9-40dd-8e7d-028afa3f7d0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86a124a-50a9-40dd-8e7d-028afa3f7d06}" ma:internalName="TaxCatchAll" ma:showField="CatchAllData" ma:web="9d29f424-d339-43b5-b84e-750cecc1e0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52AC2F-0018-4C33-8464-DDE54824A600}">
  <ds:schemaRefs>
    <ds:schemaRef ds:uri="http://schemas.microsoft.com/sharepoint/v3/contenttype/forms"/>
  </ds:schemaRefs>
</ds:datastoreItem>
</file>

<file path=customXml/itemProps2.xml><?xml version="1.0" encoding="utf-8"?>
<ds:datastoreItem xmlns:ds="http://schemas.openxmlformats.org/officeDocument/2006/customXml" ds:itemID="{11146648-460F-468E-87D3-62BC265BAF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0f4173-92b2-4de5-9a49-d26ae53cc1df"/>
    <ds:schemaRef ds:uri="c7354aa4-007f-4a05-b048-e3a8dc552476"/>
    <ds:schemaRef ds:uri="f623b4a0-ee19-4c5b-9b6b-7123b311dc1a"/>
    <ds:schemaRef ds:uri="586a124a-50a9-40dd-8e7d-028afa3f7d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1347</TotalTime>
  <Words>4788</Words>
  <Application>Microsoft Office PowerPoint</Application>
  <PresentationFormat>Widescreen</PresentationFormat>
  <Paragraphs>407</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Wingdings</vt:lpstr>
      <vt:lpstr>Office Theme</vt:lpstr>
      <vt:lpstr>Autism Spectrum Disorder (ASD) in Children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XXXXXX Roll no.XXXXXX</dc:title>
  <dc:creator>Mallikarjuna Doddamane [MaGE]</dc:creator>
  <cp:lastModifiedBy>Acer</cp:lastModifiedBy>
  <cp:revision>49</cp:revision>
  <dcterms:created xsi:type="dcterms:W3CDTF">2018-02-05T13:42:06Z</dcterms:created>
  <dcterms:modified xsi:type="dcterms:W3CDTF">2024-07-17T17:00:12Z</dcterms:modified>
</cp:coreProperties>
</file>